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/>
          <p:nvPr>
            <p:ph type="sldNum" sz="quarter" idx="2"/>
          </p:nvPr>
        </p:nvSpPr>
        <p:spPr>
          <a:xfrm>
            <a:off x="8862134" y="4868541"/>
            <a:ext cx="208387" cy="208251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C4C4C4"/>
                </a:solidFill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2" name="Google Shape;11;p2" descr="Google Shape;11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5851" y="1074150"/>
            <a:ext cx="6364599" cy="358007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eltext"/>
          <p:cNvSpPr txBox="1"/>
          <p:nvPr>
            <p:ph type="title"/>
          </p:nvPr>
        </p:nvSpPr>
        <p:spPr>
          <a:xfrm>
            <a:off x="3813274" y="1440074"/>
            <a:ext cx="3951601" cy="847202"/>
          </a:xfrm>
          <a:prstGeom prst="rect">
            <a:avLst/>
          </a:prstGeom>
        </p:spPr>
        <p:txBody>
          <a:bodyPr anchor="t"/>
          <a:lstStyle>
            <a:lvl1pPr>
              <a:defRPr sz="2400"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4" name="Google Shape;13;p2"/>
          <p:cNvSpPr txBox="1"/>
          <p:nvPr/>
        </p:nvSpPr>
        <p:spPr>
          <a:xfrm>
            <a:off x="3630274" y="687749"/>
            <a:ext cx="4317601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r>
              <a:t>Modulleader Meeting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teilungssta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liennummer"/>
          <p:cNvSpPr txBox="1"/>
          <p:nvPr>
            <p:ph type="sldNum" sz="quarter" idx="2"/>
          </p:nvPr>
        </p:nvSpPr>
        <p:spPr>
          <a:xfrm>
            <a:off x="7708763" y="4800088"/>
            <a:ext cx="208388" cy="208251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4" name="Google Shape;16;p3"/>
          <p:cNvGrpSpPr/>
          <p:nvPr/>
        </p:nvGrpSpPr>
        <p:grpSpPr>
          <a:xfrm>
            <a:off x="851062" y="872118"/>
            <a:ext cx="2876101" cy="234601"/>
            <a:chOff x="0" y="0"/>
            <a:chExt cx="2876100" cy="234599"/>
          </a:xfrm>
        </p:grpSpPr>
        <p:sp>
          <p:nvSpPr>
            <p:cNvPr id="22" name="Rechteck"/>
            <p:cNvSpPr/>
            <p:nvPr/>
          </p:nvSpPr>
          <p:spPr>
            <a:xfrm>
              <a:off x="-1" y="0"/>
              <a:ext cx="2876102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3" name="To-Do"/>
            <p:cNvSpPr txBox="1"/>
            <p:nvPr/>
          </p:nvSpPr>
          <p:spPr>
            <a:xfrm>
              <a:off x="39062" y="474"/>
              <a:ext cx="27979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To-Do</a:t>
              </a:r>
            </a:p>
          </p:txBody>
        </p:sp>
      </p:grpSp>
      <p:grpSp>
        <p:nvGrpSpPr>
          <p:cNvPr id="27" name="Google Shape;17;p3"/>
          <p:cNvGrpSpPr/>
          <p:nvPr/>
        </p:nvGrpSpPr>
        <p:grpSpPr>
          <a:xfrm>
            <a:off x="4750789" y="3291178"/>
            <a:ext cx="3903301" cy="257101"/>
            <a:chOff x="0" y="0"/>
            <a:chExt cx="3903300" cy="257100"/>
          </a:xfrm>
        </p:grpSpPr>
        <p:sp>
          <p:nvSpPr>
            <p:cNvPr id="25" name="Rechteck"/>
            <p:cNvSpPr/>
            <p:nvPr/>
          </p:nvSpPr>
          <p:spPr>
            <a:xfrm>
              <a:off x="-1" y="-1"/>
              <a:ext cx="3903302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6" name="Decisions"/>
            <p:cNvSpPr txBox="1"/>
            <p:nvPr/>
          </p:nvSpPr>
          <p:spPr>
            <a:xfrm>
              <a:off x="39062" y="11725"/>
              <a:ext cx="3825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Decisions</a:t>
              </a:r>
            </a:p>
          </p:txBody>
        </p:sp>
      </p:grpSp>
      <p:grpSp>
        <p:nvGrpSpPr>
          <p:cNvPr id="30" name="Google Shape;18;p3"/>
          <p:cNvGrpSpPr/>
          <p:nvPr/>
        </p:nvGrpSpPr>
        <p:grpSpPr>
          <a:xfrm>
            <a:off x="848896" y="3291168"/>
            <a:ext cx="3903302" cy="257101"/>
            <a:chOff x="0" y="0"/>
            <a:chExt cx="3903300" cy="257100"/>
          </a:xfrm>
        </p:grpSpPr>
        <p:sp>
          <p:nvSpPr>
            <p:cNvPr id="28" name="Rechteck"/>
            <p:cNvSpPr/>
            <p:nvPr/>
          </p:nvSpPr>
          <p:spPr>
            <a:xfrm>
              <a:off x="-1" y="-1"/>
              <a:ext cx="3903302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9" name="Problems/Delays"/>
            <p:cNvSpPr txBox="1"/>
            <p:nvPr/>
          </p:nvSpPr>
          <p:spPr>
            <a:xfrm>
              <a:off x="39062" y="11725"/>
              <a:ext cx="3825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Problems/Delays</a:t>
              </a:r>
            </a:p>
          </p:txBody>
        </p:sp>
      </p:grpSp>
      <p:sp>
        <p:nvSpPr>
          <p:cNvPr id="31" name="Google Shape;19;p3"/>
          <p:cNvSpPr/>
          <p:nvPr/>
        </p:nvSpPr>
        <p:spPr>
          <a:xfrm>
            <a:off x="855899" y="1106868"/>
            <a:ext cx="2869802" cy="21843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sp>
        <p:nvSpPr>
          <p:cNvPr id="32" name="Google Shape;20;p3"/>
          <p:cNvSpPr/>
          <p:nvPr/>
        </p:nvSpPr>
        <p:spPr>
          <a:xfrm>
            <a:off x="4747781" y="3548343"/>
            <a:ext cx="3903301" cy="7185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sp>
        <p:nvSpPr>
          <p:cNvPr id="33" name="Google Shape;21;p3"/>
          <p:cNvSpPr/>
          <p:nvPr/>
        </p:nvSpPr>
        <p:spPr>
          <a:xfrm>
            <a:off x="853405" y="3548343"/>
            <a:ext cx="3903301" cy="7185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36" name="Google Shape;22;p3"/>
          <p:cNvGrpSpPr/>
          <p:nvPr/>
        </p:nvGrpSpPr>
        <p:grpSpPr>
          <a:xfrm>
            <a:off x="3724178" y="872118"/>
            <a:ext cx="2876101" cy="234601"/>
            <a:chOff x="0" y="0"/>
            <a:chExt cx="2876100" cy="234599"/>
          </a:xfrm>
        </p:grpSpPr>
        <p:sp>
          <p:nvSpPr>
            <p:cNvPr id="34" name="Rechteck"/>
            <p:cNvSpPr/>
            <p:nvPr/>
          </p:nvSpPr>
          <p:spPr>
            <a:xfrm>
              <a:off x="-1" y="0"/>
              <a:ext cx="2876102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35" name="In Progress"/>
            <p:cNvSpPr txBox="1"/>
            <p:nvPr/>
          </p:nvSpPr>
          <p:spPr>
            <a:xfrm>
              <a:off x="39062" y="474"/>
              <a:ext cx="27979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In Progress</a:t>
              </a:r>
            </a:p>
          </p:txBody>
        </p:sp>
      </p:grpSp>
      <p:sp>
        <p:nvSpPr>
          <p:cNvPr id="37" name="Google Shape;23;p3"/>
          <p:cNvSpPr/>
          <p:nvPr/>
        </p:nvSpPr>
        <p:spPr>
          <a:xfrm>
            <a:off x="3729016" y="1106868"/>
            <a:ext cx="2869801" cy="21843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40" name="Google Shape;24;p3"/>
          <p:cNvGrpSpPr/>
          <p:nvPr/>
        </p:nvGrpSpPr>
        <p:grpSpPr>
          <a:xfrm>
            <a:off x="6600356" y="872118"/>
            <a:ext cx="2057401" cy="234601"/>
            <a:chOff x="0" y="0"/>
            <a:chExt cx="2057400" cy="234599"/>
          </a:xfrm>
        </p:grpSpPr>
        <p:sp>
          <p:nvSpPr>
            <p:cNvPr id="38" name="Rechteck"/>
            <p:cNvSpPr/>
            <p:nvPr/>
          </p:nvSpPr>
          <p:spPr>
            <a:xfrm>
              <a:off x="0" y="0"/>
              <a:ext cx="20574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39" name="Done"/>
            <p:cNvSpPr txBox="1"/>
            <p:nvPr/>
          </p:nvSpPr>
          <p:spPr>
            <a:xfrm>
              <a:off x="39062" y="474"/>
              <a:ext cx="19792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Done</a:t>
              </a:r>
            </a:p>
          </p:txBody>
        </p:sp>
      </p:grpSp>
      <p:sp>
        <p:nvSpPr>
          <p:cNvPr id="41" name="Google Shape;25;p3"/>
          <p:cNvSpPr/>
          <p:nvPr/>
        </p:nvSpPr>
        <p:spPr>
          <a:xfrm>
            <a:off x="6603823" y="1106871"/>
            <a:ext cx="2052600" cy="21843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44" name="Google Shape;26;p3"/>
          <p:cNvGrpSpPr/>
          <p:nvPr/>
        </p:nvGrpSpPr>
        <p:grpSpPr>
          <a:xfrm>
            <a:off x="3724162" y="2434141"/>
            <a:ext cx="2869802" cy="856801"/>
            <a:chOff x="0" y="0"/>
            <a:chExt cx="2869800" cy="856800"/>
          </a:xfrm>
        </p:grpSpPr>
        <p:sp>
          <p:nvSpPr>
            <p:cNvPr id="42" name="Rechteck"/>
            <p:cNvSpPr/>
            <p:nvPr/>
          </p:nvSpPr>
          <p:spPr>
            <a:xfrm>
              <a:off x="-1" y="-1"/>
              <a:ext cx="2869802" cy="8568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900"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43" name="Overdue"/>
            <p:cNvSpPr txBox="1"/>
            <p:nvPr/>
          </p:nvSpPr>
          <p:spPr>
            <a:xfrm>
              <a:off x="4762" y="4762"/>
              <a:ext cx="2860276" cy="27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t">
              <a:spAutoFit/>
            </a:bodyPr>
            <a:lstStyle>
              <a:lvl1pPr>
                <a:defRPr b="1" sz="900">
                  <a:solidFill>
                    <a:srgbClr val="CC0000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Overdue</a:t>
              </a:r>
            </a:p>
          </p:txBody>
        </p:sp>
      </p:grpSp>
      <p:sp>
        <p:nvSpPr>
          <p:cNvPr id="45" name="Textebene 1…"/>
          <p:cNvSpPr txBox="1"/>
          <p:nvPr>
            <p:ph type="body" sz="quarter" idx="1"/>
          </p:nvPr>
        </p:nvSpPr>
        <p:spPr>
          <a:xfrm>
            <a:off x="6604250" y="1106787"/>
            <a:ext cx="2049601" cy="2184301"/>
          </a:xfrm>
          <a:prstGeom prst="rect">
            <a:avLst/>
          </a:prstGeom>
        </p:spPr>
        <p:txBody>
          <a:bodyPr lIns="0" tIns="0" rIns="0" bIns="0"/>
          <a:lstStyle>
            <a:lvl1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1pPr>
            <a:lvl2pPr marL="9144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2pPr>
            <a:lvl3pPr marL="13716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3pPr>
            <a:lvl4pPr marL="18288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4pPr>
            <a:lvl5pPr marL="0" indent="2057400">
              <a:lnSpc>
                <a:spcPct val="100000"/>
              </a:lnSpc>
              <a:spcBef>
                <a:spcPts val="600"/>
              </a:spcBef>
              <a:buSzTx/>
              <a:buFont typeface="Helvetica"/>
              <a:buNone/>
              <a:defRPr sz="1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6" name="Google Shape;29;p3"/>
          <p:cNvSpPr txBox="1"/>
          <p:nvPr>
            <p:ph type="body" sz="quarter" idx="21"/>
          </p:nvPr>
        </p:nvSpPr>
        <p:spPr>
          <a:xfrm>
            <a:off x="849312" y="1106487"/>
            <a:ext cx="2867101" cy="2184301"/>
          </a:xfrm>
          <a:prstGeom prst="rect">
            <a:avLst/>
          </a:prstGeom>
        </p:spPr>
        <p:txBody>
          <a:bodyPr lIns="0" tIns="0" rIns="0" bIns="0"/>
          <a:lstStyle/>
          <a:p>
            <a:pPr indent="-29845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47" name="Google Shape;30;p3"/>
          <p:cNvSpPr txBox="1"/>
          <p:nvPr>
            <p:ph type="body" sz="quarter" idx="22"/>
          </p:nvPr>
        </p:nvSpPr>
        <p:spPr>
          <a:xfrm>
            <a:off x="3721174" y="1106487"/>
            <a:ext cx="2876401" cy="1327201"/>
          </a:xfrm>
          <a:prstGeom prst="rect">
            <a:avLst/>
          </a:prstGeom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48" name="Google Shape;31;p3"/>
          <p:cNvSpPr txBox="1"/>
          <p:nvPr>
            <p:ph type="body" sz="quarter" idx="23"/>
          </p:nvPr>
        </p:nvSpPr>
        <p:spPr>
          <a:xfrm>
            <a:off x="3724275" y="2635250"/>
            <a:ext cx="2881314" cy="655639"/>
          </a:xfrm>
          <a:prstGeom prst="rect">
            <a:avLst/>
          </a:prstGeom>
        </p:spPr>
        <p:txBody>
          <a:bodyPr lIns="0" tIns="0" rIns="0" bIns="0"/>
          <a:lstStyle/>
          <a:p>
            <a:pPr indent="-292100">
              <a:lnSpc>
                <a:spcPct val="100000"/>
              </a:lnSpc>
              <a:spcBef>
                <a:spcPts val="0"/>
              </a:spcBef>
              <a:buSzPts val="1000"/>
              <a:buFont typeface="Helvetica"/>
              <a:defRPr sz="1000"/>
            </a:pPr>
          </a:p>
        </p:txBody>
      </p:sp>
      <p:sp>
        <p:nvSpPr>
          <p:cNvPr id="49" name="Google Shape;32;p3"/>
          <p:cNvSpPr txBox="1"/>
          <p:nvPr>
            <p:ph type="body" sz="quarter" idx="24"/>
          </p:nvPr>
        </p:nvSpPr>
        <p:spPr>
          <a:xfrm>
            <a:off x="849312" y="3548062"/>
            <a:ext cx="3894138" cy="719138"/>
          </a:xfrm>
          <a:prstGeom prst="rect">
            <a:avLst/>
          </a:prstGeom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50" name="Google Shape;33;p3"/>
          <p:cNvSpPr txBox="1"/>
          <p:nvPr>
            <p:ph type="body" sz="quarter" idx="25"/>
          </p:nvPr>
        </p:nvSpPr>
        <p:spPr>
          <a:xfrm>
            <a:off x="4757687" y="3548338"/>
            <a:ext cx="3889502" cy="719101"/>
          </a:xfrm>
          <a:prstGeom prst="rect">
            <a:avLst/>
          </a:prstGeom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51" name="Titeltext"/>
          <p:cNvSpPr txBox="1"/>
          <p:nvPr>
            <p:ph type="title"/>
          </p:nvPr>
        </p:nvSpPr>
        <p:spPr>
          <a:xfrm>
            <a:off x="1573349" y="0"/>
            <a:ext cx="5997301" cy="856801"/>
          </a:xfrm>
          <a:prstGeom prst="rect">
            <a:avLst/>
          </a:prstGeom>
        </p:spPr>
        <p:txBody>
          <a:bodyPr lIns="68399" tIns="68399" rIns="68399" bIns="68399"/>
          <a:lstStyle>
            <a:lvl1pPr>
              <a:defRPr sz="3600"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r>
              <a:t>Titeltext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teilungsstatu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liennummer"/>
          <p:cNvSpPr txBox="1"/>
          <p:nvPr>
            <p:ph type="sldNum" sz="quarter" idx="2"/>
          </p:nvPr>
        </p:nvSpPr>
        <p:spPr>
          <a:xfrm>
            <a:off x="7708763" y="4800088"/>
            <a:ext cx="208388" cy="208251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1" name="Google Shape;37;p4"/>
          <p:cNvGrpSpPr/>
          <p:nvPr/>
        </p:nvGrpSpPr>
        <p:grpSpPr>
          <a:xfrm>
            <a:off x="851062" y="872118"/>
            <a:ext cx="2876101" cy="234601"/>
            <a:chOff x="0" y="0"/>
            <a:chExt cx="2876100" cy="234599"/>
          </a:xfrm>
        </p:grpSpPr>
        <p:sp>
          <p:nvSpPr>
            <p:cNvPr id="59" name="Rechteck"/>
            <p:cNvSpPr/>
            <p:nvPr/>
          </p:nvSpPr>
          <p:spPr>
            <a:xfrm>
              <a:off x="-1" y="0"/>
              <a:ext cx="2876102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60" name="To-Do"/>
            <p:cNvSpPr txBox="1"/>
            <p:nvPr/>
          </p:nvSpPr>
          <p:spPr>
            <a:xfrm>
              <a:off x="39062" y="474"/>
              <a:ext cx="27979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To-Do</a:t>
              </a:r>
            </a:p>
          </p:txBody>
        </p:sp>
      </p:grpSp>
      <p:grpSp>
        <p:nvGrpSpPr>
          <p:cNvPr id="64" name="Google Shape;38;p4"/>
          <p:cNvGrpSpPr/>
          <p:nvPr/>
        </p:nvGrpSpPr>
        <p:grpSpPr>
          <a:xfrm>
            <a:off x="4750789" y="3291178"/>
            <a:ext cx="3903301" cy="257101"/>
            <a:chOff x="0" y="0"/>
            <a:chExt cx="3903300" cy="257100"/>
          </a:xfrm>
        </p:grpSpPr>
        <p:sp>
          <p:nvSpPr>
            <p:cNvPr id="62" name="Rechteck"/>
            <p:cNvSpPr/>
            <p:nvPr/>
          </p:nvSpPr>
          <p:spPr>
            <a:xfrm>
              <a:off x="-1" y="-1"/>
              <a:ext cx="3903302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63" name="Decisions"/>
            <p:cNvSpPr txBox="1"/>
            <p:nvPr/>
          </p:nvSpPr>
          <p:spPr>
            <a:xfrm>
              <a:off x="39062" y="11725"/>
              <a:ext cx="3825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Decisions</a:t>
              </a:r>
            </a:p>
          </p:txBody>
        </p:sp>
      </p:grpSp>
      <p:grpSp>
        <p:nvGrpSpPr>
          <p:cNvPr id="67" name="Google Shape;39;p4"/>
          <p:cNvGrpSpPr/>
          <p:nvPr/>
        </p:nvGrpSpPr>
        <p:grpSpPr>
          <a:xfrm>
            <a:off x="848896" y="3291168"/>
            <a:ext cx="3903302" cy="257101"/>
            <a:chOff x="0" y="0"/>
            <a:chExt cx="3903300" cy="257100"/>
          </a:xfrm>
        </p:grpSpPr>
        <p:sp>
          <p:nvSpPr>
            <p:cNvPr id="65" name="Rechteck"/>
            <p:cNvSpPr/>
            <p:nvPr/>
          </p:nvSpPr>
          <p:spPr>
            <a:xfrm>
              <a:off x="-1" y="-1"/>
              <a:ext cx="3903302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66" name="Problems/Delays"/>
            <p:cNvSpPr txBox="1"/>
            <p:nvPr/>
          </p:nvSpPr>
          <p:spPr>
            <a:xfrm>
              <a:off x="39062" y="11725"/>
              <a:ext cx="3825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Problems/Delays</a:t>
              </a:r>
            </a:p>
          </p:txBody>
        </p:sp>
      </p:grpSp>
      <p:sp>
        <p:nvSpPr>
          <p:cNvPr id="68" name="Google Shape;40;p4"/>
          <p:cNvSpPr/>
          <p:nvPr/>
        </p:nvSpPr>
        <p:spPr>
          <a:xfrm>
            <a:off x="855899" y="1106868"/>
            <a:ext cx="2869802" cy="21843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sp>
        <p:nvSpPr>
          <p:cNvPr id="69" name="Google Shape;41;p4"/>
          <p:cNvSpPr/>
          <p:nvPr/>
        </p:nvSpPr>
        <p:spPr>
          <a:xfrm>
            <a:off x="4747781" y="3548343"/>
            <a:ext cx="3903301" cy="7185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sp>
        <p:nvSpPr>
          <p:cNvPr id="70" name="Google Shape;42;p4"/>
          <p:cNvSpPr/>
          <p:nvPr/>
        </p:nvSpPr>
        <p:spPr>
          <a:xfrm>
            <a:off x="853405" y="3548343"/>
            <a:ext cx="3903301" cy="7185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73" name="Google Shape;43;p4"/>
          <p:cNvGrpSpPr/>
          <p:nvPr/>
        </p:nvGrpSpPr>
        <p:grpSpPr>
          <a:xfrm>
            <a:off x="3724178" y="872118"/>
            <a:ext cx="2876101" cy="234601"/>
            <a:chOff x="0" y="0"/>
            <a:chExt cx="2876100" cy="234599"/>
          </a:xfrm>
        </p:grpSpPr>
        <p:sp>
          <p:nvSpPr>
            <p:cNvPr id="71" name="Rechteck"/>
            <p:cNvSpPr/>
            <p:nvPr/>
          </p:nvSpPr>
          <p:spPr>
            <a:xfrm>
              <a:off x="-1" y="0"/>
              <a:ext cx="2876102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72" name="In Progress"/>
            <p:cNvSpPr txBox="1"/>
            <p:nvPr/>
          </p:nvSpPr>
          <p:spPr>
            <a:xfrm>
              <a:off x="39062" y="474"/>
              <a:ext cx="27979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In Progress</a:t>
              </a:r>
            </a:p>
          </p:txBody>
        </p:sp>
      </p:grpSp>
      <p:sp>
        <p:nvSpPr>
          <p:cNvPr id="74" name="Google Shape;44;p4"/>
          <p:cNvSpPr/>
          <p:nvPr/>
        </p:nvSpPr>
        <p:spPr>
          <a:xfrm>
            <a:off x="3729016" y="1106868"/>
            <a:ext cx="2869801" cy="21843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77" name="Google Shape;45;p4"/>
          <p:cNvGrpSpPr/>
          <p:nvPr/>
        </p:nvGrpSpPr>
        <p:grpSpPr>
          <a:xfrm>
            <a:off x="6600356" y="872118"/>
            <a:ext cx="2057401" cy="234601"/>
            <a:chOff x="0" y="0"/>
            <a:chExt cx="2057400" cy="234599"/>
          </a:xfrm>
        </p:grpSpPr>
        <p:sp>
          <p:nvSpPr>
            <p:cNvPr id="75" name="Rechteck"/>
            <p:cNvSpPr/>
            <p:nvPr/>
          </p:nvSpPr>
          <p:spPr>
            <a:xfrm>
              <a:off x="0" y="0"/>
              <a:ext cx="20574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76" name="Done"/>
            <p:cNvSpPr txBox="1"/>
            <p:nvPr/>
          </p:nvSpPr>
          <p:spPr>
            <a:xfrm>
              <a:off x="39062" y="474"/>
              <a:ext cx="19792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Done</a:t>
              </a:r>
            </a:p>
          </p:txBody>
        </p:sp>
      </p:grpSp>
      <p:sp>
        <p:nvSpPr>
          <p:cNvPr id="78" name="Google Shape;46;p4"/>
          <p:cNvSpPr/>
          <p:nvPr/>
        </p:nvSpPr>
        <p:spPr>
          <a:xfrm>
            <a:off x="6603823" y="1106871"/>
            <a:ext cx="2052600" cy="21843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81" name="Google Shape;47;p4"/>
          <p:cNvGrpSpPr/>
          <p:nvPr/>
        </p:nvGrpSpPr>
        <p:grpSpPr>
          <a:xfrm>
            <a:off x="3724162" y="2434141"/>
            <a:ext cx="2869802" cy="856801"/>
            <a:chOff x="0" y="0"/>
            <a:chExt cx="2869800" cy="856800"/>
          </a:xfrm>
        </p:grpSpPr>
        <p:sp>
          <p:nvSpPr>
            <p:cNvPr id="79" name="Rechteck"/>
            <p:cNvSpPr/>
            <p:nvPr/>
          </p:nvSpPr>
          <p:spPr>
            <a:xfrm>
              <a:off x="-1" y="-1"/>
              <a:ext cx="2869802" cy="8568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900"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80" name="Overdue"/>
            <p:cNvSpPr txBox="1"/>
            <p:nvPr/>
          </p:nvSpPr>
          <p:spPr>
            <a:xfrm>
              <a:off x="4762" y="4762"/>
              <a:ext cx="2860276" cy="27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t">
              <a:spAutoFit/>
            </a:bodyPr>
            <a:lstStyle>
              <a:lvl1pPr>
                <a:defRPr b="1" sz="900">
                  <a:solidFill>
                    <a:srgbClr val="CC0000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Overdue</a:t>
              </a:r>
            </a:p>
          </p:txBody>
        </p:sp>
      </p:grpSp>
      <p:sp>
        <p:nvSpPr>
          <p:cNvPr id="82" name="Textebene 1…"/>
          <p:cNvSpPr txBox="1"/>
          <p:nvPr>
            <p:ph type="body" sz="quarter" idx="1"/>
          </p:nvPr>
        </p:nvSpPr>
        <p:spPr>
          <a:xfrm>
            <a:off x="6604250" y="1106787"/>
            <a:ext cx="2049601" cy="2184301"/>
          </a:xfrm>
          <a:prstGeom prst="rect">
            <a:avLst/>
          </a:prstGeom>
        </p:spPr>
        <p:txBody>
          <a:bodyPr lIns="0" tIns="0" rIns="0" bIns="0"/>
          <a:lstStyle>
            <a:lvl1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1pPr>
            <a:lvl2pPr marL="9144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2pPr>
            <a:lvl3pPr marL="13716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3pPr>
            <a:lvl4pPr marL="18288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4pPr>
            <a:lvl5pPr marL="0" indent="2057400">
              <a:lnSpc>
                <a:spcPct val="100000"/>
              </a:lnSpc>
              <a:spcBef>
                <a:spcPts val="600"/>
              </a:spcBef>
              <a:buSzTx/>
              <a:buFont typeface="Helvetica"/>
              <a:buNone/>
              <a:defRPr sz="1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3" name="Google Shape;50;p4"/>
          <p:cNvSpPr txBox="1"/>
          <p:nvPr>
            <p:ph type="body" sz="quarter" idx="21"/>
          </p:nvPr>
        </p:nvSpPr>
        <p:spPr>
          <a:xfrm>
            <a:off x="849312" y="1106487"/>
            <a:ext cx="2867101" cy="2184301"/>
          </a:xfrm>
          <a:prstGeom prst="rect">
            <a:avLst/>
          </a:prstGeom>
        </p:spPr>
        <p:txBody>
          <a:bodyPr lIns="0" tIns="0" rIns="0" bIns="0"/>
          <a:lstStyle/>
          <a:p>
            <a:pPr indent="-29845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84" name="Google Shape;51;p4"/>
          <p:cNvSpPr txBox="1"/>
          <p:nvPr>
            <p:ph type="body" sz="quarter" idx="22"/>
          </p:nvPr>
        </p:nvSpPr>
        <p:spPr>
          <a:xfrm>
            <a:off x="3721174" y="1106487"/>
            <a:ext cx="2876401" cy="1327201"/>
          </a:xfrm>
          <a:prstGeom prst="rect">
            <a:avLst/>
          </a:prstGeom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85" name="Google Shape;52;p4"/>
          <p:cNvSpPr txBox="1"/>
          <p:nvPr>
            <p:ph type="body" sz="quarter" idx="23"/>
          </p:nvPr>
        </p:nvSpPr>
        <p:spPr>
          <a:xfrm>
            <a:off x="3724275" y="2635250"/>
            <a:ext cx="2881201" cy="655501"/>
          </a:xfrm>
          <a:prstGeom prst="rect">
            <a:avLst/>
          </a:prstGeom>
        </p:spPr>
        <p:txBody>
          <a:bodyPr lIns="0" tIns="0" rIns="0" bIns="0"/>
          <a:lstStyle/>
          <a:p>
            <a:pPr indent="-292100">
              <a:lnSpc>
                <a:spcPct val="100000"/>
              </a:lnSpc>
              <a:spcBef>
                <a:spcPts val="0"/>
              </a:spcBef>
              <a:buSzPts val="1000"/>
              <a:buFont typeface="Helvetica"/>
              <a:defRPr sz="1000"/>
            </a:pPr>
          </a:p>
        </p:txBody>
      </p:sp>
      <p:sp>
        <p:nvSpPr>
          <p:cNvPr id="86" name="Google Shape;53;p4"/>
          <p:cNvSpPr txBox="1"/>
          <p:nvPr>
            <p:ph type="body" sz="quarter" idx="24"/>
          </p:nvPr>
        </p:nvSpPr>
        <p:spPr>
          <a:xfrm>
            <a:off x="849312" y="3548062"/>
            <a:ext cx="3894001" cy="719101"/>
          </a:xfrm>
          <a:prstGeom prst="rect">
            <a:avLst/>
          </a:prstGeom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87" name="Google Shape;54;p4"/>
          <p:cNvSpPr txBox="1"/>
          <p:nvPr>
            <p:ph type="body" sz="quarter" idx="25"/>
          </p:nvPr>
        </p:nvSpPr>
        <p:spPr>
          <a:xfrm>
            <a:off x="4757687" y="3548338"/>
            <a:ext cx="3889502" cy="719101"/>
          </a:xfrm>
          <a:prstGeom prst="rect">
            <a:avLst/>
          </a:prstGeom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88" name="Titeltext"/>
          <p:cNvSpPr txBox="1"/>
          <p:nvPr>
            <p:ph type="title"/>
          </p:nvPr>
        </p:nvSpPr>
        <p:spPr>
          <a:xfrm>
            <a:off x="1573349" y="0"/>
            <a:ext cx="5997301" cy="856801"/>
          </a:xfrm>
          <a:prstGeom prst="rect">
            <a:avLst/>
          </a:prstGeom>
        </p:spPr>
        <p:txBody>
          <a:bodyPr lIns="68399" tIns="68399" rIns="68399" bIns="68399"/>
          <a:lstStyle>
            <a:lvl1pPr>
              <a:defRPr sz="3600"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r>
              <a:t>Titeltext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teilungssta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57;p5"/>
          <p:cNvGrpSpPr/>
          <p:nvPr/>
        </p:nvGrpSpPr>
        <p:grpSpPr>
          <a:xfrm>
            <a:off x="840550" y="1998775"/>
            <a:ext cx="1224600" cy="234601"/>
            <a:chOff x="0" y="0"/>
            <a:chExt cx="1224599" cy="234599"/>
          </a:xfrm>
        </p:grpSpPr>
        <p:sp>
          <p:nvSpPr>
            <p:cNvPr id="95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96" name="September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September</a:t>
              </a:r>
            </a:p>
          </p:txBody>
        </p:sp>
      </p:grpSp>
      <p:sp>
        <p:nvSpPr>
          <p:cNvPr id="98" name="Textebene 1…"/>
          <p:cNvSpPr txBox="1"/>
          <p:nvPr>
            <p:ph type="body" sz="quarter" idx="1"/>
          </p:nvPr>
        </p:nvSpPr>
        <p:spPr>
          <a:xfrm>
            <a:off x="840549" y="22333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>
            <a:lvl1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1pPr>
            <a:lvl2pPr marL="9144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2pPr>
            <a:lvl3pPr marL="13716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3pPr>
            <a:lvl4pPr marL="1785257" indent="-261257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4pPr>
            <a:lvl5pPr marL="2240642" indent="-272142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9" name="Titeltext"/>
          <p:cNvSpPr txBox="1"/>
          <p:nvPr>
            <p:ph type="title"/>
          </p:nvPr>
        </p:nvSpPr>
        <p:spPr>
          <a:xfrm>
            <a:off x="1573349" y="0"/>
            <a:ext cx="5997301" cy="856801"/>
          </a:xfrm>
          <a:prstGeom prst="rect">
            <a:avLst/>
          </a:prstGeom>
        </p:spPr>
        <p:txBody>
          <a:bodyPr lIns="68399" tIns="68399" rIns="68399" bIns="68399"/>
          <a:lstStyle>
            <a:lvl1pPr>
              <a:defRPr sz="3600"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00" name="Google Shape;60;p5"/>
          <p:cNvSpPr txBox="1"/>
          <p:nvPr>
            <p:ph type="body" sz="quarter" idx="21"/>
          </p:nvPr>
        </p:nvSpPr>
        <p:spPr>
          <a:xfrm>
            <a:off x="840550" y="2917974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01" name="Google Shape;61;p5"/>
          <p:cNvSpPr txBox="1"/>
          <p:nvPr>
            <p:ph type="body" sz="quarter" idx="22"/>
          </p:nvPr>
        </p:nvSpPr>
        <p:spPr>
          <a:xfrm>
            <a:off x="840550" y="3594475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04" name="Google Shape;62;p5"/>
          <p:cNvGrpSpPr/>
          <p:nvPr/>
        </p:nvGrpSpPr>
        <p:grpSpPr>
          <a:xfrm>
            <a:off x="2063800" y="1998775"/>
            <a:ext cx="1224600" cy="234601"/>
            <a:chOff x="0" y="0"/>
            <a:chExt cx="1224599" cy="234599"/>
          </a:xfrm>
        </p:grpSpPr>
        <p:sp>
          <p:nvSpPr>
            <p:cNvPr id="102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03" name="Oktober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Oktober</a:t>
              </a:r>
            </a:p>
          </p:txBody>
        </p:sp>
      </p:grpSp>
      <p:sp>
        <p:nvSpPr>
          <p:cNvPr id="105" name="Google Shape;63;p5"/>
          <p:cNvSpPr txBox="1"/>
          <p:nvPr>
            <p:ph type="body" sz="quarter" idx="23"/>
          </p:nvPr>
        </p:nvSpPr>
        <p:spPr>
          <a:xfrm>
            <a:off x="2063799" y="22333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06" name="Google Shape;64;p5"/>
          <p:cNvSpPr txBox="1"/>
          <p:nvPr>
            <p:ph type="body" sz="quarter" idx="24"/>
          </p:nvPr>
        </p:nvSpPr>
        <p:spPr>
          <a:xfrm>
            <a:off x="2063799" y="29179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07" name="Google Shape;65;p5"/>
          <p:cNvSpPr txBox="1"/>
          <p:nvPr>
            <p:ph type="body" sz="quarter" idx="25"/>
          </p:nvPr>
        </p:nvSpPr>
        <p:spPr>
          <a:xfrm>
            <a:off x="2063799" y="3594475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10" name="Google Shape;66;p5"/>
          <p:cNvGrpSpPr/>
          <p:nvPr/>
        </p:nvGrpSpPr>
        <p:grpSpPr>
          <a:xfrm>
            <a:off x="3288400" y="1998775"/>
            <a:ext cx="1224600" cy="234601"/>
            <a:chOff x="0" y="0"/>
            <a:chExt cx="1224599" cy="234599"/>
          </a:xfrm>
        </p:grpSpPr>
        <p:sp>
          <p:nvSpPr>
            <p:cNvPr id="108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09" name="November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November</a:t>
              </a:r>
            </a:p>
          </p:txBody>
        </p:sp>
      </p:grpSp>
      <p:sp>
        <p:nvSpPr>
          <p:cNvPr id="111" name="Google Shape;67;p5"/>
          <p:cNvSpPr txBox="1"/>
          <p:nvPr>
            <p:ph type="body" sz="quarter" idx="26"/>
          </p:nvPr>
        </p:nvSpPr>
        <p:spPr>
          <a:xfrm>
            <a:off x="3288400" y="2233374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12" name="Google Shape;68;p5"/>
          <p:cNvSpPr txBox="1"/>
          <p:nvPr>
            <p:ph type="body" sz="quarter" idx="27"/>
          </p:nvPr>
        </p:nvSpPr>
        <p:spPr>
          <a:xfrm>
            <a:off x="3288400" y="2917974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13" name="Google Shape;69;p5"/>
          <p:cNvSpPr txBox="1"/>
          <p:nvPr>
            <p:ph type="body" sz="quarter" idx="28"/>
          </p:nvPr>
        </p:nvSpPr>
        <p:spPr>
          <a:xfrm>
            <a:off x="3288400" y="3594475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16" name="Google Shape;70;p5"/>
          <p:cNvGrpSpPr/>
          <p:nvPr/>
        </p:nvGrpSpPr>
        <p:grpSpPr>
          <a:xfrm>
            <a:off x="4507300" y="1998775"/>
            <a:ext cx="1224601" cy="234601"/>
            <a:chOff x="0" y="0"/>
            <a:chExt cx="1224599" cy="234599"/>
          </a:xfrm>
        </p:grpSpPr>
        <p:sp>
          <p:nvSpPr>
            <p:cNvPr id="114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15" name="Dezember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Dezember</a:t>
              </a:r>
            </a:p>
          </p:txBody>
        </p:sp>
      </p:grpSp>
      <p:sp>
        <p:nvSpPr>
          <p:cNvPr id="117" name="Google Shape;71;p5"/>
          <p:cNvSpPr txBox="1"/>
          <p:nvPr>
            <p:ph type="body" sz="quarter" idx="29"/>
          </p:nvPr>
        </p:nvSpPr>
        <p:spPr>
          <a:xfrm>
            <a:off x="4507300" y="2233374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18" name="Google Shape;72;p5"/>
          <p:cNvSpPr txBox="1"/>
          <p:nvPr>
            <p:ph type="body" sz="quarter" idx="30"/>
          </p:nvPr>
        </p:nvSpPr>
        <p:spPr>
          <a:xfrm>
            <a:off x="4507300" y="2917974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19" name="Google Shape;73;p5"/>
          <p:cNvSpPr txBox="1"/>
          <p:nvPr>
            <p:ph type="body" sz="quarter" idx="31"/>
          </p:nvPr>
        </p:nvSpPr>
        <p:spPr>
          <a:xfrm>
            <a:off x="4507300" y="3594475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22" name="Google Shape;74;p5"/>
          <p:cNvGrpSpPr/>
          <p:nvPr/>
        </p:nvGrpSpPr>
        <p:grpSpPr>
          <a:xfrm>
            <a:off x="5736249" y="1998775"/>
            <a:ext cx="1224601" cy="234601"/>
            <a:chOff x="0" y="0"/>
            <a:chExt cx="1224599" cy="234599"/>
          </a:xfrm>
        </p:grpSpPr>
        <p:sp>
          <p:nvSpPr>
            <p:cNvPr id="120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21" name="Januar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Januar</a:t>
              </a:r>
            </a:p>
          </p:txBody>
        </p:sp>
      </p:grpSp>
      <p:sp>
        <p:nvSpPr>
          <p:cNvPr id="123" name="Google Shape;75;p5"/>
          <p:cNvSpPr txBox="1"/>
          <p:nvPr>
            <p:ph type="body" sz="quarter" idx="32"/>
          </p:nvPr>
        </p:nvSpPr>
        <p:spPr>
          <a:xfrm>
            <a:off x="5736249" y="22333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24" name="Google Shape;76;p5"/>
          <p:cNvSpPr txBox="1"/>
          <p:nvPr>
            <p:ph type="body" sz="quarter" idx="33"/>
          </p:nvPr>
        </p:nvSpPr>
        <p:spPr>
          <a:xfrm>
            <a:off x="5736249" y="29179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25" name="Google Shape;77;p5"/>
          <p:cNvSpPr txBox="1"/>
          <p:nvPr>
            <p:ph type="body" sz="quarter" idx="34"/>
          </p:nvPr>
        </p:nvSpPr>
        <p:spPr>
          <a:xfrm>
            <a:off x="5736249" y="3594475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28" name="Google Shape;78;p5"/>
          <p:cNvGrpSpPr/>
          <p:nvPr/>
        </p:nvGrpSpPr>
        <p:grpSpPr>
          <a:xfrm>
            <a:off x="6965199" y="1998775"/>
            <a:ext cx="1224601" cy="234601"/>
            <a:chOff x="0" y="0"/>
            <a:chExt cx="1224599" cy="234599"/>
          </a:xfrm>
        </p:grpSpPr>
        <p:sp>
          <p:nvSpPr>
            <p:cNvPr id="126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27" name="Februar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Februar</a:t>
              </a:r>
            </a:p>
          </p:txBody>
        </p:sp>
      </p:grpSp>
      <p:sp>
        <p:nvSpPr>
          <p:cNvPr id="129" name="Google Shape;79;p5"/>
          <p:cNvSpPr txBox="1"/>
          <p:nvPr>
            <p:ph type="body" sz="quarter" idx="35"/>
          </p:nvPr>
        </p:nvSpPr>
        <p:spPr>
          <a:xfrm>
            <a:off x="6965199" y="22333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30" name="Google Shape;80;p5"/>
          <p:cNvSpPr txBox="1"/>
          <p:nvPr>
            <p:ph type="body" sz="quarter" idx="36"/>
          </p:nvPr>
        </p:nvSpPr>
        <p:spPr>
          <a:xfrm>
            <a:off x="6965199" y="29179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31" name="Google Shape;81;p5"/>
          <p:cNvSpPr txBox="1"/>
          <p:nvPr>
            <p:ph type="body" sz="quarter" idx="37"/>
          </p:nvPr>
        </p:nvSpPr>
        <p:spPr>
          <a:xfrm>
            <a:off x="6965199" y="3594475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34" name="Google Shape;82;p5"/>
          <p:cNvGrpSpPr/>
          <p:nvPr/>
        </p:nvGrpSpPr>
        <p:grpSpPr>
          <a:xfrm>
            <a:off x="49424" y="2393325"/>
            <a:ext cx="621302" cy="234601"/>
            <a:chOff x="0" y="0"/>
            <a:chExt cx="621300" cy="234599"/>
          </a:xfrm>
        </p:grpSpPr>
        <p:sp>
          <p:nvSpPr>
            <p:cNvPr id="132" name="Rechteck"/>
            <p:cNvSpPr/>
            <p:nvPr/>
          </p:nvSpPr>
          <p:spPr>
            <a:xfrm>
              <a:off x="-1" y="0"/>
              <a:ext cx="621302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33" name="Prio 1"/>
            <p:cNvSpPr txBox="1"/>
            <p:nvPr/>
          </p:nvSpPr>
          <p:spPr>
            <a:xfrm>
              <a:off x="39062" y="474"/>
              <a:ext cx="543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Prio 1</a:t>
              </a:r>
            </a:p>
          </p:txBody>
        </p:sp>
      </p:grpSp>
      <p:grpSp>
        <p:nvGrpSpPr>
          <p:cNvPr id="137" name="Google Shape;83;p5"/>
          <p:cNvGrpSpPr/>
          <p:nvPr/>
        </p:nvGrpSpPr>
        <p:grpSpPr>
          <a:xfrm>
            <a:off x="49424" y="3142975"/>
            <a:ext cx="621302" cy="234601"/>
            <a:chOff x="0" y="0"/>
            <a:chExt cx="621300" cy="234599"/>
          </a:xfrm>
        </p:grpSpPr>
        <p:sp>
          <p:nvSpPr>
            <p:cNvPr id="135" name="Rechteck"/>
            <p:cNvSpPr/>
            <p:nvPr/>
          </p:nvSpPr>
          <p:spPr>
            <a:xfrm>
              <a:off x="-1" y="0"/>
              <a:ext cx="621302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36" name="Prio 2"/>
            <p:cNvSpPr txBox="1"/>
            <p:nvPr/>
          </p:nvSpPr>
          <p:spPr>
            <a:xfrm>
              <a:off x="39062" y="474"/>
              <a:ext cx="543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Prio 2</a:t>
              </a:r>
            </a:p>
          </p:txBody>
        </p:sp>
      </p:grpSp>
      <p:grpSp>
        <p:nvGrpSpPr>
          <p:cNvPr id="140" name="Google Shape;84;p5"/>
          <p:cNvGrpSpPr/>
          <p:nvPr/>
        </p:nvGrpSpPr>
        <p:grpSpPr>
          <a:xfrm>
            <a:off x="49424" y="3819475"/>
            <a:ext cx="621302" cy="234601"/>
            <a:chOff x="0" y="0"/>
            <a:chExt cx="621300" cy="234599"/>
          </a:xfrm>
        </p:grpSpPr>
        <p:sp>
          <p:nvSpPr>
            <p:cNvPr id="138" name="Rechteck"/>
            <p:cNvSpPr/>
            <p:nvPr/>
          </p:nvSpPr>
          <p:spPr>
            <a:xfrm>
              <a:off x="-1" y="0"/>
              <a:ext cx="621302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39" name="Prio 3"/>
            <p:cNvSpPr txBox="1"/>
            <p:nvPr/>
          </p:nvSpPr>
          <p:spPr>
            <a:xfrm>
              <a:off x="39062" y="474"/>
              <a:ext cx="543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Prio 3</a:t>
              </a:r>
            </a:p>
          </p:txBody>
        </p:sp>
      </p:grpSp>
      <p:sp>
        <p:nvSpPr>
          <p:cNvPr id="141" name="Google Shape;85;p5"/>
          <p:cNvSpPr txBox="1"/>
          <p:nvPr>
            <p:ph type="body" sz="quarter" idx="38"/>
          </p:nvPr>
        </p:nvSpPr>
        <p:spPr>
          <a:xfrm>
            <a:off x="844900" y="1252075"/>
            <a:ext cx="2312700" cy="4419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44" name="Google Shape;86;p5"/>
          <p:cNvGrpSpPr/>
          <p:nvPr/>
        </p:nvGrpSpPr>
        <p:grpSpPr>
          <a:xfrm>
            <a:off x="3153249" y="994975"/>
            <a:ext cx="2496301" cy="257101"/>
            <a:chOff x="0" y="0"/>
            <a:chExt cx="2496299" cy="257100"/>
          </a:xfrm>
        </p:grpSpPr>
        <p:sp>
          <p:nvSpPr>
            <p:cNvPr id="142" name="Rechteck"/>
            <p:cNvSpPr/>
            <p:nvPr/>
          </p:nvSpPr>
          <p:spPr>
            <a:xfrm>
              <a:off x="0" y="-1"/>
              <a:ext cx="2496300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43" name="Geplante Einnahmen"/>
            <p:cNvSpPr txBox="1"/>
            <p:nvPr/>
          </p:nvSpPr>
          <p:spPr>
            <a:xfrm>
              <a:off x="39062" y="11725"/>
              <a:ext cx="2418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Geplante Einnahmen</a:t>
              </a:r>
            </a:p>
          </p:txBody>
        </p:sp>
      </p:grpSp>
      <p:grpSp>
        <p:nvGrpSpPr>
          <p:cNvPr id="147" name="Google Shape;87;p5"/>
          <p:cNvGrpSpPr/>
          <p:nvPr/>
        </p:nvGrpSpPr>
        <p:grpSpPr>
          <a:xfrm>
            <a:off x="840550" y="994975"/>
            <a:ext cx="2312700" cy="257101"/>
            <a:chOff x="0" y="0"/>
            <a:chExt cx="2312699" cy="257100"/>
          </a:xfrm>
        </p:grpSpPr>
        <p:sp>
          <p:nvSpPr>
            <p:cNvPr id="145" name="Rechteck"/>
            <p:cNvSpPr/>
            <p:nvPr/>
          </p:nvSpPr>
          <p:spPr>
            <a:xfrm>
              <a:off x="0" y="-1"/>
              <a:ext cx="2312700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46" name="Kontostand"/>
            <p:cNvSpPr txBox="1"/>
            <p:nvPr/>
          </p:nvSpPr>
          <p:spPr>
            <a:xfrm>
              <a:off x="39062" y="11725"/>
              <a:ext cx="22345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Kontostand</a:t>
              </a:r>
            </a:p>
          </p:txBody>
        </p:sp>
      </p:grpSp>
      <p:sp>
        <p:nvSpPr>
          <p:cNvPr id="148" name="Google Shape;88;p5"/>
          <p:cNvSpPr txBox="1"/>
          <p:nvPr>
            <p:ph type="body" sz="quarter" idx="39"/>
          </p:nvPr>
        </p:nvSpPr>
        <p:spPr>
          <a:xfrm>
            <a:off x="3156230" y="1252072"/>
            <a:ext cx="2490600" cy="4419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51" name="Google Shape;89;p5"/>
          <p:cNvGrpSpPr/>
          <p:nvPr/>
        </p:nvGrpSpPr>
        <p:grpSpPr>
          <a:xfrm>
            <a:off x="5646825" y="994975"/>
            <a:ext cx="2543101" cy="257101"/>
            <a:chOff x="0" y="0"/>
            <a:chExt cx="2543100" cy="257100"/>
          </a:xfrm>
        </p:grpSpPr>
        <p:sp>
          <p:nvSpPr>
            <p:cNvPr id="149" name="Rechteck"/>
            <p:cNvSpPr/>
            <p:nvPr/>
          </p:nvSpPr>
          <p:spPr>
            <a:xfrm>
              <a:off x="-1" y="-1"/>
              <a:ext cx="2543102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50" name="Einnahmen in Aussicht"/>
            <p:cNvSpPr txBox="1"/>
            <p:nvPr/>
          </p:nvSpPr>
          <p:spPr>
            <a:xfrm>
              <a:off x="39062" y="11725"/>
              <a:ext cx="24649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Einnahmen in Aussicht</a:t>
              </a:r>
            </a:p>
          </p:txBody>
        </p:sp>
      </p:grpSp>
      <p:sp>
        <p:nvSpPr>
          <p:cNvPr id="152" name="Google Shape;90;p5"/>
          <p:cNvSpPr txBox="1"/>
          <p:nvPr>
            <p:ph type="body" sz="quarter" idx="40"/>
          </p:nvPr>
        </p:nvSpPr>
        <p:spPr>
          <a:xfrm>
            <a:off x="5649860" y="1252072"/>
            <a:ext cx="2537101" cy="441902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53" name="Foliennummer"/>
          <p:cNvSpPr txBox="1"/>
          <p:nvPr>
            <p:ph type="sldNum" sz="quarter" idx="2"/>
          </p:nvPr>
        </p:nvSpPr>
        <p:spPr>
          <a:xfrm>
            <a:off x="8840592" y="4749851"/>
            <a:ext cx="264892" cy="2717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teilungsstatus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ebene 1…"/>
          <p:cNvSpPr txBox="1"/>
          <p:nvPr>
            <p:ph type="body" sz="quarter" idx="1"/>
          </p:nvPr>
        </p:nvSpPr>
        <p:spPr>
          <a:xfrm>
            <a:off x="844899" y="1252075"/>
            <a:ext cx="2312701" cy="4419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>
            <a:lvl1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1pPr>
            <a:lvl2pPr marL="9144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2pPr>
            <a:lvl3pPr marL="13716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3pPr>
            <a:lvl4pPr marL="1783442" indent="-272142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4pPr>
            <a:lvl5pPr marL="2240642" indent="-272142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grpSp>
        <p:nvGrpSpPr>
          <p:cNvPr id="163" name="Google Shape;94;p6"/>
          <p:cNvGrpSpPr/>
          <p:nvPr/>
        </p:nvGrpSpPr>
        <p:grpSpPr>
          <a:xfrm>
            <a:off x="3153249" y="994975"/>
            <a:ext cx="2496301" cy="257101"/>
            <a:chOff x="0" y="0"/>
            <a:chExt cx="2496299" cy="257100"/>
          </a:xfrm>
        </p:grpSpPr>
        <p:sp>
          <p:nvSpPr>
            <p:cNvPr id="161" name="Rechteck"/>
            <p:cNvSpPr/>
            <p:nvPr/>
          </p:nvSpPr>
          <p:spPr>
            <a:xfrm>
              <a:off x="0" y="-1"/>
              <a:ext cx="2496300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62" name="Geplante Einnahmen"/>
            <p:cNvSpPr txBox="1"/>
            <p:nvPr/>
          </p:nvSpPr>
          <p:spPr>
            <a:xfrm>
              <a:off x="39062" y="11725"/>
              <a:ext cx="2418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Geplante Einnahmen</a:t>
              </a:r>
            </a:p>
          </p:txBody>
        </p:sp>
      </p:grpSp>
      <p:grpSp>
        <p:nvGrpSpPr>
          <p:cNvPr id="166" name="Google Shape;95;p6"/>
          <p:cNvGrpSpPr/>
          <p:nvPr/>
        </p:nvGrpSpPr>
        <p:grpSpPr>
          <a:xfrm>
            <a:off x="840550" y="994975"/>
            <a:ext cx="2312700" cy="257101"/>
            <a:chOff x="0" y="0"/>
            <a:chExt cx="2312699" cy="257100"/>
          </a:xfrm>
        </p:grpSpPr>
        <p:sp>
          <p:nvSpPr>
            <p:cNvPr id="164" name="Rechteck"/>
            <p:cNvSpPr/>
            <p:nvPr/>
          </p:nvSpPr>
          <p:spPr>
            <a:xfrm>
              <a:off x="0" y="-1"/>
              <a:ext cx="2312700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65" name="Kontostand"/>
            <p:cNvSpPr txBox="1"/>
            <p:nvPr/>
          </p:nvSpPr>
          <p:spPr>
            <a:xfrm>
              <a:off x="39062" y="11725"/>
              <a:ext cx="22345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Kontostand</a:t>
              </a:r>
            </a:p>
          </p:txBody>
        </p:sp>
      </p:grpSp>
      <p:grpSp>
        <p:nvGrpSpPr>
          <p:cNvPr id="169" name="Google Shape;96;p6"/>
          <p:cNvGrpSpPr/>
          <p:nvPr/>
        </p:nvGrpSpPr>
        <p:grpSpPr>
          <a:xfrm>
            <a:off x="840550" y="1998775"/>
            <a:ext cx="1224600" cy="234601"/>
            <a:chOff x="0" y="0"/>
            <a:chExt cx="1224599" cy="234599"/>
          </a:xfrm>
        </p:grpSpPr>
        <p:sp>
          <p:nvSpPr>
            <p:cNvPr id="167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68" name="März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März</a:t>
              </a:r>
            </a:p>
          </p:txBody>
        </p:sp>
      </p:grpSp>
      <p:sp>
        <p:nvSpPr>
          <p:cNvPr id="170" name="Google Shape;97;p6"/>
          <p:cNvSpPr txBox="1"/>
          <p:nvPr>
            <p:ph type="body" sz="quarter" idx="21"/>
          </p:nvPr>
        </p:nvSpPr>
        <p:spPr>
          <a:xfrm>
            <a:off x="840550" y="2233374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71" name="Titeltext"/>
          <p:cNvSpPr txBox="1"/>
          <p:nvPr>
            <p:ph type="title"/>
          </p:nvPr>
        </p:nvSpPr>
        <p:spPr>
          <a:xfrm>
            <a:off x="1573349" y="0"/>
            <a:ext cx="5997301" cy="856801"/>
          </a:xfrm>
          <a:prstGeom prst="rect">
            <a:avLst/>
          </a:prstGeom>
        </p:spPr>
        <p:txBody>
          <a:bodyPr lIns="68399" tIns="68399" rIns="68399" bIns="68399"/>
          <a:lstStyle>
            <a:lvl1pPr>
              <a:defRPr sz="3600"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72" name="Google Shape;99;p6"/>
          <p:cNvSpPr txBox="1"/>
          <p:nvPr>
            <p:ph type="body" sz="quarter" idx="22"/>
          </p:nvPr>
        </p:nvSpPr>
        <p:spPr>
          <a:xfrm>
            <a:off x="3156230" y="1252072"/>
            <a:ext cx="2490600" cy="4419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73" name="Google Shape;100;p6"/>
          <p:cNvSpPr txBox="1"/>
          <p:nvPr>
            <p:ph type="body" sz="quarter" idx="23"/>
          </p:nvPr>
        </p:nvSpPr>
        <p:spPr>
          <a:xfrm>
            <a:off x="840550" y="2917974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74" name="Google Shape;101;p6"/>
          <p:cNvSpPr txBox="1"/>
          <p:nvPr>
            <p:ph type="body" sz="quarter" idx="24"/>
          </p:nvPr>
        </p:nvSpPr>
        <p:spPr>
          <a:xfrm>
            <a:off x="840550" y="3594475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77" name="Google Shape;102;p6"/>
          <p:cNvGrpSpPr/>
          <p:nvPr/>
        </p:nvGrpSpPr>
        <p:grpSpPr>
          <a:xfrm>
            <a:off x="2063800" y="1998775"/>
            <a:ext cx="1224600" cy="234601"/>
            <a:chOff x="0" y="0"/>
            <a:chExt cx="1224599" cy="234599"/>
          </a:xfrm>
        </p:grpSpPr>
        <p:sp>
          <p:nvSpPr>
            <p:cNvPr id="175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76" name="April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April</a:t>
              </a:r>
            </a:p>
          </p:txBody>
        </p:sp>
      </p:grpSp>
      <p:sp>
        <p:nvSpPr>
          <p:cNvPr id="178" name="Google Shape;103;p6"/>
          <p:cNvSpPr txBox="1"/>
          <p:nvPr>
            <p:ph type="body" sz="quarter" idx="25"/>
          </p:nvPr>
        </p:nvSpPr>
        <p:spPr>
          <a:xfrm>
            <a:off x="2063799" y="22333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79" name="Google Shape;104;p6"/>
          <p:cNvSpPr txBox="1"/>
          <p:nvPr>
            <p:ph type="body" sz="quarter" idx="26"/>
          </p:nvPr>
        </p:nvSpPr>
        <p:spPr>
          <a:xfrm>
            <a:off x="2063799" y="29179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80" name="Google Shape;105;p6"/>
          <p:cNvSpPr txBox="1"/>
          <p:nvPr>
            <p:ph type="body" sz="quarter" idx="27"/>
          </p:nvPr>
        </p:nvSpPr>
        <p:spPr>
          <a:xfrm>
            <a:off x="2063799" y="3594475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83" name="Google Shape;106;p6"/>
          <p:cNvGrpSpPr/>
          <p:nvPr/>
        </p:nvGrpSpPr>
        <p:grpSpPr>
          <a:xfrm>
            <a:off x="3288400" y="1998775"/>
            <a:ext cx="1224600" cy="234601"/>
            <a:chOff x="0" y="0"/>
            <a:chExt cx="1224599" cy="234599"/>
          </a:xfrm>
        </p:grpSpPr>
        <p:sp>
          <p:nvSpPr>
            <p:cNvPr id="181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82" name="Mai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Mai</a:t>
              </a:r>
            </a:p>
          </p:txBody>
        </p:sp>
      </p:grpSp>
      <p:sp>
        <p:nvSpPr>
          <p:cNvPr id="184" name="Google Shape;107;p6"/>
          <p:cNvSpPr txBox="1"/>
          <p:nvPr>
            <p:ph type="body" sz="quarter" idx="28"/>
          </p:nvPr>
        </p:nvSpPr>
        <p:spPr>
          <a:xfrm>
            <a:off x="3288400" y="2233374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85" name="Google Shape;108;p6"/>
          <p:cNvSpPr txBox="1"/>
          <p:nvPr>
            <p:ph type="body" sz="quarter" idx="29"/>
          </p:nvPr>
        </p:nvSpPr>
        <p:spPr>
          <a:xfrm>
            <a:off x="3288400" y="2917974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86" name="Google Shape;109;p6"/>
          <p:cNvSpPr txBox="1"/>
          <p:nvPr>
            <p:ph type="body" sz="quarter" idx="30"/>
          </p:nvPr>
        </p:nvSpPr>
        <p:spPr>
          <a:xfrm>
            <a:off x="3288400" y="3594475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89" name="Google Shape;110;p6"/>
          <p:cNvGrpSpPr/>
          <p:nvPr/>
        </p:nvGrpSpPr>
        <p:grpSpPr>
          <a:xfrm>
            <a:off x="4507300" y="1998775"/>
            <a:ext cx="1224601" cy="234601"/>
            <a:chOff x="0" y="0"/>
            <a:chExt cx="1224599" cy="234599"/>
          </a:xfrm>
        </p:grpSpPr>
        <p:sp>
          <p:nvSpPr>
            <p:cNvPr id="187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88" name="Juni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Juni</a:t>
              </a:r>
            </a:p>
          </p:txBody>
        </p:sp>
      </p:grpSp>
      <p:sp>
        <p:nvSpPr>
          <p:cNvPr id="190" name="Google Shape;111;p6"/>
          <p:cNvSpPr txBox="1"/>
          <p:nvPr>
            <p:ph type="body" sz="quarter" idx="31"/>
          </p:nvPr>
        </p:nvSpPr>
        <p:spPr>
          <a:xfrm>
            <a:off x="4507300" y="2233374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91" name="Google Shape;112;p6"/>
          <p:cNvSpPr txBox="1"/>
          <p:nvPr>
            <p:ph type="body" sz="quarter" idx="32"/>
          </p:nvPr>
        </p:nvSpPr>
        <p:spPr>
          <a:xfrm>
            <a:off x="4507300" y="2917974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92" name="Google Shape;113;p6"/>
          <p:cNvSpPr txBox="1"/>
          <p:nvPr>
            <p:ph type="body" sz="quarter" idx="33"/>
          </p:nvPr>
        </p:nvSpPr>
        <p:spPr>
          <a:xfrm>
            <a:off x="4507300" y="3594475"/>
            <a:ext cx="1224600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195" name="Google Shape;114;p6"/>
          <p:cNvGrpSpPr/>
          <p:nvPr/>
        </p:nvGrpSpPr>
        <p:grpSpPr>
          <a:xfrm>
            <a:off x="5736249" y="1998775"/>
            <a:ext cx="1224601" cy="234601"/>
            <a:chOff x="0" y="0"/>
            <a:chExt cx="1224599" cy="234599"/>
          </a:xfrm>
        </p:grpSpPr>
        <p:sp>
          <p:nvSpPr>
            <p:cNvPr id="193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194" name="Juli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Juli</a:t>
              </a:r>
            </a:p>
          </p:txBody>
        </p:sp>
      </p:grpSp>
      <p:sp>
        <p:nvSpPr>
          <p:cNvPr id="196" name="Google Shape;115;p6"/>
          <p:cNvSpPr txBox="1"/>
          <p:nvPr>
            <p:ph type="body" sz="quarter" idx="34"/>
          </p:nvPr>
        </p:nvSpPr>
        <p:spPr>
          <a:xfrm>
            <a:off x="5736249" y="22333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97" name="Google Shape;116;p6"/>
          <p:cNvSpPr txBox="1"/>
          <p:nvPr>
            <p:ph type="body" sz="quarter" idx="35"/>
          </p:nvPr>
        </p:nvSpPr>
        <p:spPr>
          <a:xfrm>
            <a:off x="5736249" y="29179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198" name="Google Shape;117;p6"/>
          <p:cNvSpPr txBox="1"/>
          <p:nvPr>
            <p:ph type="body" sz="quarter" idx="36"/>
          </p:nvPr>
        </p:nvSpPr>
        <p:spPr>
          <a:xfrm>
            <a:off x="5736249" y="3594475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201" name="Google Shape;118;p6"/>
          <p:cNvGrpSpPr/>
          <p:nvPr/>
        </p:nvGrpSpPr>
        <p:grpSpPr>
          <a:xfrm>
            <a:off x="6965199" y="1998775"/>
            <a:ext cx="1224601" cy="234601"/>
            <a:chOff x="0" y="0"/>
            <a:chExt cx="1224599" cy="234599"/>
          </a:xfrm>
        </p:grpSpPr>
        <p:sp>
          <p:nvSpPr>
            <p:cNvPr id="199" name="Rechteck"/>
            <p:cNvSpPr/>
            <p:nvPr/>
          </p:nvSpPr>
          <p:spPr>
            <a:xfrm>
              <a:off x="0" y="0"/>
              <a:ext cx="1224600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00" name="August"/>
            <p:cNvSpPr txBox="1"/>
            <p:nvPr/>
          </p:nvSpPr>
          <p:spPr>
            <a:xfrm>
              <a:off x="39062" y="474"/>
              <a:ext cx="11464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August</a:t>
              </a:r>
            </a:p>
          </p:txBody>
        </p:sp>
      </p:grpSp>
      <p:sp>
        <p:nvSpPr>
          <p:cNvPr id="202" name="Google Shape;119;p6"/>
          <p:cNvSpPr txBox="1"/>
          <p:nvPr>
            <p:ph type="body" sz="quarter" idx="37"/>
          </p:nvPr>
        </p:nvSpPr>
        <p:spPr>
          <a:xfrm>
            <a:off x="6965199" y="22333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203" name="Google Shape;120;p6"/>
          <p:cNvSpPr txBox="1"/>
          <p:nvPr>
            <p:ph type="body" sz="quarter" idx="38"/>
          </p:nvPr>
        </p:nvSpPr>
        <p:spPr>
          <a:xfrm>
            <a:off x="6965199" y="2917974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204" name="Google Shape;121;p6"/>
          <p:cNvSpPr txBox="1"/>
          <p:nvPr>
            <p:ph type="body" sz="quarter" idx="39"/>
          </p:nvPr>
        </p:nvSpPr>
        <p:spPr>
          <a:xfrm>
            <a:off x="6965199" y="3594475"/>
            <a:ext cx="1224601" cy="6846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grpSp>
        <p:nvGrpSpPr>
          <p:cNvPr id="207" name="Google Shape;122;p6"/>
          <p:cNvGrpSpPr/>
          <p:nvPr/>
        </p:nvGrpSpPr>
        <p:grpSpPr>
          <a:xfrm>
            <a:off x="49424" y="2393325"/>
            <a:ext cx="621302" cy="234601"/>
            <a:chOff x="0" y="0"/>
            <a:chExt cx="621300" cy="234599"/>
          </a:xfrm>
        </p:grpSpPr>
        <p:sp>
          <p:nvSpPr>
            <p:cNvPr id="205" name="Rechteck"/>
            <p:cNvSpPr/>
            <p:nvPr/>
          </p:nvSpPr>
          <p:spPr>
            <a:xfrm>
              <a:off x="-1" y="0"/>
              <a:ext cx="621302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06" name="Prio 1"/>
            <p:cNvSpPr txBox="1"/>
            <p:nvPr/>
          </p:nvSpPr>
          <p:spPr>
            <a:xfrm>
              <a:off x="39062" y="474"/>
              <a:ext cx="543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Prio 1</a:t>
              </a:r>
            </a:p>
          </p:txBody>
        </p:sp>
      </p:grpSp>
      <p:grpSp>
        <p:nvGrpSpPr>
          <p:cNvPr id="210" name="Google Shape;123;p6"/>
          <p:cNvGrpSpPr/>
          <p:nvPr/>
        </p:nvGrpSpPr>
        <p:grpSpPr>
          <a:xfrm>
            <a:off x="49424" y="3142975"/>
            <a:ext cx="621302" cy="234601"/>
            <a:chOff x="0" y="0"/>
            <a:chExt cx="621300" cy="234599"/>
          </a:xfrm>
        </p:grpSpPr>
        <p:sp>
          <p:nvSpPr>
            <p:cNvPr id="208" name="Rechteck"/>
            <p:cNvSpPr/>
            <p:nvPr/>
          </p:nvSpPr>
          <p:spPr>
            <a:xfrm>
              <a:off x="-1" y="0"/>
              <a:ext cx="621302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09" name="Prio 2"/>
            <p:cNvSpPr txBox="1"/>
            <p:nvPr/>
          </p:nvSpPr>
          <p:spPr>
            <a:xfrm>
              <a:off x="39062" y="474"/>
              <a:ext cx="543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Prio 2</a:t>
              </a:r>
            </a:p>
          </p:txBody>
        </p:sp>
      </p:grpSp>
      <p:grpSp>
        <p:nvGrpSpPr>
          <p:cNvPr id="213" name="Google Shape;124;p6"/>
          <p:cNvGrpSpPr/>
          <p:nvPr/>
        </p:nvGrpSpPr>
        <p:grpSpPr>
          <a:xfrm>
            <a:off x="49424" y="3819475"/>
            <a:ext cx="621302" cy="234601"/>
            <a:chOff x="0" y="0"/>
            <a:chExt cx="621300" cy="234599"/>
          </a:xfrm>
        </p:grpSpPr>
        <p:sp>
          <p:nvSpPr>
            <p:cNvPr id="211" name="Rechteck"/>
            <p:cNvSpPr/>
            <p:nvPr/>
          </p:nvSpPr>
          <p:spPr>
            <a:xfrm>
              <a:off x="-1" y="0"/>
              <a:ext cx="621302" cy="234600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12" name="Prio 3"/>
            <p:cNvSpPr txBox="1"/>
            <p:nvPr/>
          </p:nvSpPr>
          <p:spPr>
            <a:xfrm>
              <a:off x="39062" y="474"/>
              <a:ext cx="543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Prio 3</a:t>
              </a:r>
            </a:p>
          </p:txBody>
        </p:sp>
      </p:grpSp>
      <p:grpSp>
        <p:nvGrpSpPr>
          <p:cNvPr id="216" name="Google Shape;125;p6"/>
          <p:cNvGrpSpPr/>
          <p:nvPr/>
        </p:nvGrpSpPr>
        <p:grpSpPr>
          <a:xfrm>
            <a:off x="5646825" y="994975"/>
            <a:ext cx="2543101" cy="257101"/>
            <a:chOff x="0" y="0"/>
            <a:chExt cx="2543100" cy="257100"/>
          </a:xfrm>
        </p:grpSpPr>
        <p:sp>
          <p:nvSpPr>
            <p:cNvPr id="214" name="Rechteck"/>
            <p:cNvSpPr/>
            <p:nvPr/>
          </p:nvSpPr>
          <p:spPr>
            <a:xfrm>
              <a:off x="-1" y="-1"/>
              <a:ext cx="2543102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15" name="Einnahmen in Aussicht"/>
            <p:cNvSpPr txBox="1"/>
            <p:nvPr/>
          </p:nvSpPr>
          <p:spPr>
            <a:xfrm>
              <a:off x="39062" y="11725"/>
              <a:ext cx="24649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Einnahmen in Aussicht</a:t>
              </a:r>
            </a:p>
          </p:txBody>
        </p:sp>
      </p:grpSp>
      <p:sp>
        <p:nvSpPr>
          <p:cNvPr id="217" name="Google Shape;126;p6"/>
          <p:cNvSpPr txBox="1"/>
          <p:nvPr>
            <p:ph type="body" sz="quarter" idx="40"/>
          </p:nvPr>
        </p:nvSpPr>
        <p:spPr>
          <a:xfrm>
            <a:off x="5649860" y="1252072"/>
            <a:ext cx="2537101" cy="441902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218" name="Foliennummer"/>
          <p:cNvSpPr txBox="1"/>
          <p:nvPr>
            <p:ph type="sldNum" sz="quarter" idx="2"/>
          </p:nvPr>
        </p:nvSpPr>
        <p:spPr>
          <a:xfrm>
            <a:off x="8840592" y="4749851"/>
            <a:ext cx="264892" cy="2717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teilungsstatu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oliennummer"/>
          <p:cNvSpPr txBox="1"/>
          <p:nvPr>
            <p:ph type="sldNum" sz="quarter" idx="2"/>
          </p:nvPr>
        </p:nvSpPr>
        <p:spPr>
          <a:xfrm>
            <a:off x="7708763" y="4800088"/>
            <a:ext cx="208388" cy="208251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28" name="Google Shape;130;p7"/>
          <p:cNvGrpSpPr/>
          <p:nvPr/>
        </p:nvGrpSpPr>
        <p:grpSpPr>
          <a:xfrm>
            <a:off x="4756689" y="1616953"/>
            <a:ext cx="3903301" cy="257101"/>
            <a:chOff x="0" y="0"/>
            <a:chExt cx="3903300" cy="257100"/>
          </a:xfrm>
        </p:grpSpPr>
        <p:sp>
          <p:nvSpPr>
            <p:cNvPr id="226" name="Rechteck"/>
            <p:cNvSpPr/>
            <p:nvPr/>
          </p:nvSpPr>
          <p:spPr>
            <a:xfrm>
              <a:off x="-1" y="-1"/>
              <a:ext cx="3903302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27" name="Decisions &amp; Discussions"/>
            <p:cNvSpPr txBox="1"/>
            <p:nvPr/>
          </p:nvSpPr>
          <p:spPr>
            <a:xfrm>
              <a:off x="39062" y="11725"/>
              <a:ext cx="3825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Decisions &amp; Discussions</a:t>
              </a:r>
            </a:p>
          </p:txBody>
        </p:sp>
      </p:grpSp>
      <p:grpSp>
        <p:nvGrpSpPr>
          <p:cNvPr id="231" name="Google Shape;131;p7"/>
          <p:cNvGrpSpPr/>
          <p:nvPr/>
        </p:nvGrpSpPr>
        <p:grpSpPr>
          <a:xfrm>
            <a:off x="853396" y="1616944"/>
            <a:ext cx="3903302" cy="257101"/>
            <a:chOff x="0" y="0"/>
            <a:chExt cx="3903300" cy="257100"/>
          </a:xfrm>
        </p:grpSpPr>
        <p:sp>
          <p:nvSpPr>
            <p:cNvPr id="229" name="Rechteck"/>
            <p:cNvSpPr/>
            <p:nvPr/>
          </p:nvSpPr>
          <p:spPr>
            <a:xfrm>
              <a:off x="-1" y="-1"/>
              <a:ext cx="3903302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30" name="Problems/Delays"/>
            <p:cNvSpPr txBox="1"/>
            <p:nvPr/>
          </p:nvSpPr>
          <p:spPr>
            <a:xfrm>
              <a:off x="39062" y="11725"/>
              <a:ext cx="38251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Problems/Delays</a:t>
              </a:r>
            </a:p>
          </p:txBody>
        </p:sp>
      </p:grpSp>
      <p:sp>
        <p:nvSpPr>
          <p:cNvPr id="232" name="Google Shape;132;p7"/>
          <p:cNvSpPr/>
          <p:nvPr/>
        </p:nvSpPr>
        <p:spPr>
          <a:xfrm>
            <a:off x="4747774" y="1873763"/>
            <a:ext cx="3903302" cy="23931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sp>
        <p:nvSpPr>
          <p:cNvPr id="233" name="Google Shape;133;p7"/>
          <p:cNvSpPr/>
          <p:nvPr/>
        </p:nvSpPr>
        <p:spPr>
          <a:xfrm>
            <a:off x="853399" y="1873763"/>
            <a:ext cx="3903302" cy="23931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sp>
        <p:nvSpPr>
          <p:cNvPr id="234" name="Textebene 1…"/>
          <p:cNvSpPr txBox="1"/>
          <p:nvPr>
            <p:ph type="body" sz="quarter" idx="1"/>
          </p:nvPr>
        </p:nvSpPr>
        <p:spPr>
          <a:xfrm>
            <a:off x="849324" y="1874210"/>
            <a:ext cx="3894001" cy="2393101"/>
          </a:xfrm>
          <a:prstGeom prst="rect">
            <a:avLst/>
          </a:prstGeom>
        </p:spPr>
        <p:txBody>
          <a:bodyPr lIns="0" tIns="0" rIns="0" bIns="0"/>
          <a:lstStyle>
            <a:lvl1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1pPr>
            <a:lvl2pPr marL="9144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2pPr>
            <a:lvl3pPr marL="13716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3pPr>
            <a:lvl4pPr marL="1783442" indent="-272142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4pPr>
            <a:lvl5pPr marL="2240642" indent="-272142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5" name="Google Shape;135;p7"/>
          <p:cNvSpPr txBox="1"/>
          <p:nvPr>
            <p:ph type="body" sz="quarter" idx="21"/>
          </p:nvPr>
        </p:nvSpPr>
        <p:spPr>
          <a:xfrm>
            <a:off x="4751399" y="1874035"/>
            <a:ext cx="3889502" cy="2393102"/>
          </a:xfrm>
          <a:prstGeom prst="rect">
            <a:avLst/>
          </a:prstGeom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236" name="Titeltext"/>
          <p:cNvSpPr txBox="1"/>
          <p:nvPr>
            <p:ph type="title"/>
          </p:nvPr>
        </p:nvSpPr>
        <p:spPr>
          <a:xfrm>
            <a:off x="1573349" y="381000"/>
            <a:ext cx="5997301" cy="856801"/>
          </a:xfrm>
          <a:prstGeom prst="rect">
            <a:avLst/>
          </a:prstGeom>
        </p:spPr>
        <p:txBody>
          <a:bodyPr lIns="68399" tIns="68399" rIns="68399" bIns="68399"/>
          <a:lstStyle>
            <a:lvl1pPr>
              <a:defRPr sz="3600"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r>
              <a:t>Titeltext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44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eltext"/>
          <p:cNvSpPr txBox="1"/>
          <p:nvPr>
            <p:ph type="title"/>
          </p:nvPr>
        </p:nvSpPr>
        <p:spPr>
          <a:xfrm>
            <a:off x="1971999" y="4632624"/>
            <a:ext cx="6693301" cy="477001"/>
          </a:xfrm>
          <a:prstGeom prst="rect">
            <a:avLst/>
          </a:prstGeom>
        </p:spPr>
        <p:txBody>
          <a:bodyPr anchor="t"/>
          <a:lstStyle>
            <a:lvl1pPr algn="l">
              <a:defRPr sz="3600"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253" name="Foliennummer"/>
          <p:cNvSpPr txBox="1"/>
          <p:nvPr>
            <p:ph type="sldNum" sz="quarter" idx="2"/>
          </p:nvPr>
        </p:nvSpPr>
        <p:spPr>
          <a:xfrm>
            <a:off x="8840592" y="4749851"/>
            <a:ext cx="264892" cy="2717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teilungsstatu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145;p10"/>
          <p:cNvSpPr/>
          <p:nvPr/>
        </p:nvSpPr>
        <p:spPr>
          <a:xfrm>
            <a:off x="443824" y="1208900"/>
            <a:ext cx="2304002" cy="13884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grpSp>
        <p:nvGrpSpPr>
          <p:cNvPr id="263" name="Google Shape;146;p10"/>
          <p:cNvGrpSpPr/>
          <p:nvPr/>
        </p:nvGrpSpPr>
        <p:grpSpPr>
          <a:xfrm>
            <a:off x="6010199" y="952075"/>
            <a:ext cx="2682001" cy="257101"/>
            <a:chOff x="0" y="0"/>
            <a:chExt cx="2682000" cy="257100"/>
          </a:xfrm>
        </p:grpSpPr>
        <p:sp>
          <p:nvSpPr>
            <p:cNvPr id="261" name="Rechteck"/>
            <p:cNvSpPr/>
            <p:nvPr/>
          </p:nvSpPr>
          <p:spPr>
            <a:xfrm>
              <a:off x="-1" y="-1"/>
              <a:ext cx="2682002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62" name="Decisions &amp; Discussions"/>
            <p:cNvSpPr txBox="1"/>
            <p:nvPr/>
          </p:nvSpPr>
          <p:spPr>
            <a:xfrm>
              <a:off x="39062" y="11725"/>
              <a:ext cx="26038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Decisions &amp; Discussions</a:t>
              </a:r>
            </a:p>
          </p:txBody>
        </p:sp>
      </p:grpSp>
      <p:grpSp>
        <p:nvGrpSpPr>
          <p:cNvPr id="266" name="Google Shape;147;p10"/>
          <p:cNvGrpSpPr/>
          <p:nvPr/>
        </p:nvGrpSpPr>
        <p:grpSpPr>
          <a:xfrm>
            <a:off x="2748050" y="952075"/>
            <a:ext cx="3272101" cy="257101"/>
            <a:chOff x="0" y="0"/>
            <a:chExt cx="3272099" cy="257100"/>
          </a:xfrm>
        </p:grpSpPr>
        <p:sp>
          <p:nvSpPr>
            <p:cNvPr id="264" name="Rechteck"/>
            <p:cNvSpPr/>
            <p:nvPr/>
          </p:nvSpPr>
          <p:spPr>
            <a:xfrm>
              <a:off x="0" y="-1"/>
              <a:ext cx="3272100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65" name="Problems/Delays"/>
            <p:cNvSpPr txBox="1"/>
            <p:nvPr/>
          </p:nvSpPr>
          <p:spPr>
            <a:xfrm>
              <a:off x="39062" y="11725"/>
              <a:ext cx="31939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Problems/Delays</a:t>
              </a:r>
            </a:p>
          </p:txBody>
        </p:sp>
      </p:grpSp>
      <p:sp>
        <p:nvSpPr>
          <p:cNvPr id="267" name="Google Shape;148;p10"/>
          <p:cNvSpPr/>
          <p:nvPr/>
        </p:nvSpPr>
        <p:spPr>
          <a:xfrm>
            <a:off x="6020325" y="1208900"/>
            <a:ext cx="2662801" cy="30984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sp>
        <p:nvSpPr>
          <p:cNvPr id="268" name="Google Shape;149;p10"/>
          <p:cNvSpPr/>
          <p:nvPr/>
        </p:nvSpPr>
        <p:spPr>
          <a:xfrm>
            <a:off x="2748150" y="1208900"/>
            <a:ext cx="3272100" cy="30984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pic>
        <p:nvPicPr>
          <p:cNvPr id="269" name="Google Shape;150;p10" descr="Google Shape;150;p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9575" y="0"/>
            <a:ext cx="1114423" cy="535782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Textebene 1…"/>
          <p:cNvSpPr txBox="1"/>
          <p:nvPr>
            <p:ph type="body" sz="half" idx="1"/>
          </p:nvPr>
        </p:nvSpPr>
        <p:spPr>
          <a:xfrm>
            <a:off x="2752799" y="1209150"/>
            <a:ext cx="3272101" cy="3098401"/>
          </a:xfrm>
          <a:prstGeom prst="rect">
            <a:avLst/>
          </a:prstGeom>
        </p:spPr>
        <p:txBody>
          <a:bodyPr lIns="0" tIns="0" rIns="0" bIns="0"/>
          <a:lstStyle>
            <a:lvl1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1pPr>
            <a:lvl2pPr marL="9144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2pPr>
            <a:lvl3pPr marL="1371600"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3pPr>
            <a:lvl4pPr marL="1783442" indent="-272142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4pPr>
            <a:lvl5pPr marL="2240642" indent="-272142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71" name="Google Shape;152;p10"/>
          <p:cNvSpPr txBox="1"/>
          <p:nvPr>
            <p:ph type="body" sz="quarter" idx="21"/>
          </p:nvPr>
        </p:nvSpPr>
        <p:spPr>
          <a:xfrm>
            <a:off x="6019800" y="1208900"/>
            <a:ext cx="2662801" cy="3098401"/>
          </a:xfrm>
          <a:prstGeom prst="rect">
            <a:avLst/>
          </a:prstGeom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272" name="Titeltext"/>
          <p:cNvSpPr txBox="1"/>
          <p:nvPr>
            <p:ph type="title"/>
          </p:nvPr>
        </p:nvSpPr>
        <p:spPr>
          <a:xfrm>
            <a:off x="4133400" y="4636199"/>
            <a:ext cx="4558801" cy="507301"/>
          </a:xfrm>
          <a:prstGeom prst="rect">
            <a:avLst/>
          </a:prstGeom>
        </p:spPr>
        <p:txBody>
          <a:bodyPr lIns="68399" tIns="68399" rIns="68399" bIns="68399"/>
          <a:lstStyle>
            <a:lvl1pPr algn="r">
              <a:defRPr sz="3600"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r>
              <a:t>Titeltext</a:t>
            </a:r>
          </a:p>
        </p:txBody>
      </p:sp>
      <p:grpSp>
        <p:nvGrpSpPr>
          <p:cNvPr id="275" name="Google Shape;154;p10"/>
          <p:cNvGrpSpPr/>
          <p:nvPr/>
        </p:nvGrpSpPr>
        <p:grpSpPr>
          <a:xfrm>
            <a:off x="444149" y="952075"/>
            <a:ext cx="2304002" cy="257101"/>
            <a:chOff x="0" y="0"/>
            <a:chExt cx="2304000" cy="257100"/>
          </a:xfrm>
        </p:grpSpPr>
        <p:sp>
          <p:nvSpPr>
            <p:cNvPr id="273" name="Rechteck"/>
            <p:cNvSpPr/>
            <p:nvPr/>
          </p:nvSpPr>
          <p:spPr>
            <a:xfrm>
              <a:off x="-1" y="-1"/>
              <a:ext cx="2304002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74" name="Upcoming Deadlines"/>
            <p:cNvSpPr txBox="1"/>
            <p:nvPr/>
          </p:nvSpPr>
          <p:spPr>
            <a:xfrm>
              <a:off x="39062" y="11725"/>
              <a:ext cx="22258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Upcoming Deadlines</a:t>
              </a:r>
            </a:p>
          </p:txBody>
        </p:sp>
      </p:grpSp>
      <p:grpSp>
        <p:nvGrpSpPr>
          <p:cNvPr id="278" name="Google Shape;155;p10"/>
          <p:cNvGrpSpPr/>
          <p:nvPr/>
        </p:nvGrpSpPr>
        <p:grpSpPr>
          <a:xfrm>
            <a:off x="444086" y="2597299"/>
            <a:ext cx="2304002" cy="257101"/>
            <a:chOff x="0" y="0"/>
            <a:chExt cx="2304000" cy="257100"/>
          </a:xfrm>
        </p:grpSpPr>
        <p:sp>
          <p:nvSpPr>
            <p:cNvPr id="276" name="Rechteck"/>
            <p:cNvSpPr/>
            <p:nvPr/>
          </p:nvSpPr>
          <p:spPr>
            <a:xfrm>
              <a:off x="-1" y="-1"/>
              <a:ext cx="2304002" cy="257102"/>
            </a:xfrm>
            <a:prstGeom prst="rect">
              <a:avLst/>
            </a:prstGeom>
            <a:solidFill>
              <a:srgbClr val="008B0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00">
                  <a:latin typeface="Cabin"/>
                  <a:ea typeface="Cabin"/>
                  <a:cs typeface="Cabin"/>
                  <a:sym typeface="Cabin"/>
                </a:defRPr>
              </a:pPr>
            </a:p>
          </p:txBody>
        </p:sp>
        <p:sp>
          <p:nvSpPr>
            <p:cNvPr id="277" name="News"/>
            <p:cNvSpPr txBox="1"/>
            <p:nvPr/>
          </p:nvSpPr>
          <p:spPr>
            <a:xfrm>
              <a:off x="39062" y="11725"/>
              <a:ext cx="2225876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defRPr>
              </a:lvl1pPr>
            </a:lstStyle>
            <a:p>
              <a:pPr/>
              <a:r>
                <a:t>News</a:t>
              </a:r>
            </a:p>
          </p:txBody>
        </p:sp>
      </p:grpSp>
      <p:sp>
        <p:nvSpPr>
          <p:cNvPr id="279" name="Google Shape;156;p10"/>
          <p:cNvSpPr/>
          <p:nvPr/>
        </p:nvSpPr>
        <p:spPr>
          <a:xfrm>
            <a:off x="444024" y="2854399"/>
            <a:ext cx="2304001" cy="14529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900">
                <a:latin typeface="Cabin"/>
                <a:ea typeface="Cabin"/>
                <a:cs typeface="Cabin"/>
                <a:sym typeface="Cabin"/>
              </a:defRPr>
            </a:pPr>
          </a:p>
        </p:txBody>
      </p:sp>
      <p:sp>
        <p:nvSpPr>
          <p:cNvPr id="280" name="Google Shape;157;p10"/>
          <p:cNvSpPr txBox="1"/>
          <p:nvPr>
            <p:ph type="body" sz="quarter" idx="22"/>
          </p:nvPr>
        </p:nvSpPr>
        <p:spPr>
          <a:xfrm>
            <a:off x="443824" y="1209150"/>
            <a:ext cx="2304002" cy="1388401"/>
          </a:xfrm>
          <a:prstGeom prst="rect">
            <a:avLst/>
          </a:prstGeom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281" name="Google Shape;158;p10"/>
          <p:cNvSpPr txBox="1"/>
          <p:nvPr>
            <p:ph type="body" sz="quarter" idx="23"/>
          </p:nvPr>
        </p:nvSpPr>
        <p:spPr>
          <a:xfrm>
            <a:off x="444024" y="2854399"/>
            <a:ext cx="2304001" cy="1452901"/>
          </a:xfrm>
          <a:prstGeom prst="rect">
            <a:avLst/>
          </a:prstGeom>
        </p:spPr>
        <p:txBody>
          <a:bodyPr lIns="0" tIns="0" rIns="0" bIns="0"/>
          <a:lstStyle/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  <a:buFont typeface="Helvetica"/>
              <a:defRPr sz="1200"/>
            </a:pPr>
          </a:p>
        </p:txBody>
      </p:sp>
      <p:sp>
        <p:nvSpPr>
          <p:cNvPr id="282" name="Foliennummer"/>
          <p:cNvSpPr txBox="1"/>
          <p:nvPr>
            <p:ph type="sldNum" sz="quarter" idx="2"/>
          </p:nvPr>
        </p:nvSpPr>
        <p:spPr>
          <a:xfrm>
            <a:off x="8840592" y="4749851"/>
            <a:ext cx="264892" cy="2717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2A2A2A"/>
            </a:gs>
            <a:gs pos="100000">
              <a:srgbClr val="000000"/>
            </a:gs>
          </a:gsLst>
          <a:lin ang="540001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1257300" y="364299"/>
            <a:ext cx="7886700" cy="99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261256" y="1465967"/>
            <a:ext cx="8107201" cy="311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4" tIns="68574" rIns="68574" bIns="68574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8848046" y="4863969"/>
            <a:ext cx="222475" cy="217395"/>
          </a:xfrm>
          <a:prstGeom prst="rect">
            <a:avLst/>
          </a:prstGeom>
          <a:ln w="12700">
            <a:miter lim="400000"/>
          </a:ln>
        </p:spPr>
        <p:txBody>
          <a:bodyPr wrap="none" lIns="34275" tIns="34275" rIns="34275" bIns="34275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7465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000000"/>
        </a:buClr>
        <a:buSzPts val="2300"/>
        <a:buFont typeface="Arial"/>
        <a:buChar char="•"/>
        <a:tabLst/>
        <a:defRPr b="0" baseline="0" cap="none" i="0" spc="0" strike="noStrike" sz="2300" u="none">
          <a:solidFill>
            <a:srgbClr val="000000"/>
          </a:solidFill>
          <a:uFillTx/>
          <a:latin typeface="Cabin"/>
          <a:ea typeface="Cabin"/>
          <a:cs typeface="Cabin"/>
          <a:sym typeface="Cabin"/>
        </a:defRPr>
      </a:lvl1pPr>
      <a:lvl2pPr marL="948871" marR="0" indent="-396421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000000"/>
        </a:buClr>
        <a:buSzPts val="2300"/>
        <a:buFont typeface="Arial"/>
        <a:buChar char="•"/>
        <a:tabLst/>
        <a:defRPr b="0" baseline="0" cap="none" i="0" spc="0" strike="noStrike" sz="2300" u="none">
          <a:solidFill>
            <a:srgbClr val="000000"/>
          </a:solidFill>
          <a:uFillTx/>
          <a:latin typeface="Cabin"/>
          <a:ea typeface="Cabin"/>
          <a:cs typeface="Cabin"/>
          <a:sym typeface="Cabin"/>
        </a:defRPr>
      </a:lvl2pPr>
      <a:lvl3pPr marL="1424939" marR="0" indent="-40893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000000"/>
        </a:buClr>
        <a:buSzPts val="2300"/>
        <a:buFont typeface="Arial"/>
        <a:buChar char="•"/>
        <a:tabLst/>
        <a:defRPr b="0" baseline="0" cap="none" i="0" spc="0" strike="noStrike" sz="2300" u="none">
          <a:solidFill>
            <a:srgbClr val="000000"/>
          </a:solidFill>
          <a:uFillTx/>
          <a:latin typeface="Cabin"/>
          <a:ea typeface="Cabin"/>
          <a:cs typeface="Cabin"/>
          <a:sym typeface="Cabin"/>
        </a:defRPr>
      </a:lvl3pPr>
      <a:lvl4pPr marL="1924050" marR="0" indent="-43815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000000"/>
        </a:buClr>
        <a:buSzPts val="2300"/>
        <a:buFont typeface="Arial"/>
        <a:buChar char="•"/>
        <a:tabLst/>
        <a:defRPr b="0" baseline="0" cap="none" i="0" spc="0" strike="noStrike" sz="2300" u="none">
          <a:solidFill>
            <a:srgbClr val="000000"/>
          </a:solidFill>
          <a:uFillTx/>
          <a:latin typeface="Cabin"/>
          <a:ea typeface="Cabin"/>
          <a:cs typeface="Cabin"/>
          <a:sym typeface="Cabin"/>
        </a:defRPr>
      </a:lvl4pPr>
      <a:lvl5pPr marL="2490107" marR="0" indent="-521607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000000"/>
        </a:buClr>
        <a:buSzPts val="2300"/>
        <a:buFont typeface="Arial"/>
        <a:buChar char="•"/>
        <a:tabLst/>
        <a:defRPr b="0" baseline="0" cap="none" i="0" spc="0" strike="noStrike" sz="2300" u="none">
          <a:solidFill>
            <a:srgbClr val="000000"/>
          </a:solidFill>
          <a:uFillTx/>
          <a:latin typeface="Cabin"/>
          <a:ea typeface="Cabin"/>
          <a:cs typeface="Cabin"/>
          <a:sym typeface="Cabin"/>
        </a:defRPr>
      </a:lvl5pPr>
      <a:lvl6pPr marL="2947307" marR="0" indent="-521607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000000"/>
        </a:buClr>
        <a:buSzPts val="2300"/>
        <a:buFont typeface="Arial"/>
        <a:buChar char="•"/>
        <a:tabLst/>
        <a:defRPr b="0" baseline="0" cap="none" i="0" spc="0" strike="noStrike" sz="2300" u="none">
          <a:solidFill>
            <a:srgbClr val="000000"/>
          </a:solidFill>
          <a:uFillTx/>
          <a:latin typeface="Cabin"/>
          <a:ea typeface="Cabin"/>
          <a:cs typeface="Cabin"/>
          <a:sym typeface="Cabin"/>
        </a:defRPr>
      </a:lvl6pPr>
      <a:lvl7pPr marL="3404506" marR="0" indent="-521606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000000"/>
        </a:buClr>
        <a:buSzPts val="2300"/>
        <a:buFont typeface="Arial"/>
        <a:buChar char="•"/>
        <a:tabLst/>
        <a:defRPr b="0" baseline="0" cap="none" i="0" spc="0" strike="noStrike" sz="2300" u="none">
          <a:solidFill>
            <a:srgbClr val="000000"/>
          </a:solidFill>
          <a:uFillTx/>
          <a:latin typeface="Cabin"/>
          <a:ea typeface="Cabin"/>
          <a:cs typeface="Cabin"/>
          <a:sym typeface="Cabin"/>
        </a:defRPr>
      </a:lvl7pPr>
      <a:lvl8pPr marL="3861706" marR="0" indent="-521606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000000"/>
        </a:buClr>
        <a:buSzPts val="2300"/>
        <a:buFont typeface="Arial"/>
        <a:buChar char="•"/>
        <a:tabLst/>
        <a:defRPr b="0" baseline="0" cap="none" i="0" spc="0" strike="noStrike" sz="2300" u="none">
          <a:solidFill>
            <a:srgbClr val="000000"/>
          </a:solidFill>
          <a:uFillTx/>
          <a:latin typeface="Cabin"/>
          <a:ea typeface="Cabin"/>
          <a:cs typeface="Cabin"/>
          <a:sym typeface="Cabin"/>
        </a:defRPr>
      </a:lvl8pPr>
      <a:lvl9pPr marL="4318906" marR="0" indent="-521606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000000"/>
        </a:buClr>
        <a:buSzPts val="2300"/>
        <a:buFont typeface="Arial"/>
        <a:buChar char="•"/>
        <a:tabLst/>
        <a:defRPr b="0" baseline="0" cap="none" i="0" spc="0" strike="noStrike" sz="2300" u="none">
          <a:solidFill>
            <a:srgbClr val="000000"/>
          </a:solidFill>
          <a:uFillTx/>
          <a:latin typeface="Cabin"/>
          <a:ea typeface="Cabin"/>
          <a:cs typeface="Cabin"/>
          <a:sym typeface="Cabi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formulastudent.de/fileadmin/user_upload/all/2024/important_docs/FSG24_InspectionSheet_EV_v20240701.pdf" TargetMode="External"/><Relationship Id="rId3" Type="http://schemas.openxmlformats.org/officeDocument/2006/relationships/slide" Target="slide3.xml"/><Relationship Id="rId4" Type="http://schemas.openxmlformats.org/officeDocument/2006/relationships/slide" Target="slide5.xml"/><Relationship Id="rId5" Type="http://schemas.openxmlformats.org/officeDocument/2006/relationships/slide" Target="slide14.xml"/><Relationship Id="rId6" Type="http://schemas.openxmlformats.org/officeDocument/2006/relationships/slide" Target="slide13.xml"/><Relationship Id="rId7" Type="http://schemas.openxmlformats.org/officeDocument/2006/relationships/slide" Target="slide15.xml"/><Relationship Id="rId8" Type="http://schemas.openxmlformats.org/officeDocument/2006/relationships/slide" Target="slide17.xml"/><Relationship Id="rId9" Type="http://schemas.openxmlformats.org/officeDocument/2006/relationships/slide" Target="slide20.xml"/><Relationship Id="rId10" Type="http://schemas.openxmlformats.org/officeDocument/2006/relationships/hyperlink" Target="https://www.reddit.com/user/Rootthecause/" TargetMode="External"/><Relationship Id="rId11" Type="http://schemas.openxmlformats.org/officeDocument/2006/relationships/hyperlink" Target="https://github.com/Rootthecause/dcdc" TargetMode="External"/><Relationship Id="rId12" Type="http://schemas.openxmlformats.org/officeDocument/2006/relationships/hyperlink" Target="https://github.com/Rootthecause/DCDC/blob/main/documentation/Datasheet_DCDCv9-3.pdf" TargetMode="External"/><Relationship Id="rId13" Type="http://schemas.openxmlformats.org/officeDocument/2006/relationships/hyperlink" Target="https://github.com/Rootthecause/DCDC/blob/main/documentation/Documentation_DCDCv9-3r_EN.pdf" TargetMode="External"/><Relationship Id="rId14" Type="http://schemas.openxmlformats.org/officeDocument/2006/relationships/hyperlink" Target="https://github.com/Rootthecause/DCDC/blob/main/documentation/Build_Guide_DCDCv9-3r_EN.pdf" TargetMode="External"/><Relationship Id="rId15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hyperlink" Target="https://www.formulastudent.de/fileadmin/user_upload/all/2025/rules/FS-Rules_2025_v1.1.pdf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video" Target="../media/media3.mp4"/><Relationship Id="rId4" Type="http://schemas.microsoft.com/office/2007/relationships/media" Target="../media/media3.mp4"/><Relationship Id="rId5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u.mouser.com/ProductDetail/Bel-Fuse/0ADBC1600-BE?qs=rrS6PyfT74ehcAOXmfXChA==" TargetMode="External"/><Relationship Id="rId3" Type="http://schemas.openxmlformats.org/officeDocument/2006/relationships/hyperlink" Target="https://www.mouser.de/ProductDetail/Littelfuse/0154.500DR?qs=gu7KAQ731URctJS76sTUdA==" TargetMode="External"/><Relationship Id="rId4" Type="http://schemas.openxmlformats.org/officeDocument/2006/relationships/hyperlink" Target="https://www.mouser.de/ProductDetail/Bel-Fuse/0679L9200-01?qs=ZqXcJfGlKsj4oTNRI%252B0pHw==" TargetMode="External"/><Relationship Id="rId5" Type="http://schemas.openxmlformats.org/officeDocument/2006/relationships/hyperlink" Target="https://www.mouser.de/ProductDetail/TE-Connectivity/284051-2?qs=OYEvAappxlxBiuwfKz/gFA==" TargetMode="External"/><Relationship Id="rId6" Type="http://schemas.openxmlformats.org/officeDocument/2006/relationships/hyperlink" Target="https://www.mouser.de/ProductDetail/TE-Connectivity/282828-2?qs=/mCiCROZvxYuPZyQ6f5T0w==" TargetMode="External"/><Relationship Id="rId7" Type="http://schemas.openxmlformats.org/officeDocument/2006/relationships/hyperlink" Target="https://docs.rs-online.com/4610/A700000008956683.pdf" TargetMode="External"/><Relationship Id="rId8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lauermann.at/media/products/850702.pdf" TargetMode="External"/><Relationship Id="rId3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formulastudent.de/fileadmin/user_upload/all/2025/rules/FS-Rules_2025_v1.1.pdf" TargetMode="Externa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22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hyperlink" Target="https://www.formulastudent.de/fileadmin/user_upload/all/2025/rules/FS-Rules_2025_v1.1.pdf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rezonit.ru/upload/spetsifikatsii/KB-6165F.pdf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www.formulastudent.de/fileadmin/user_upload/all/2025/rules/FS-Rules_2025_v1.1.pdf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ouser.de/ProductDetail/Vishay-BC-Components/VY1332M59Y5UQ63V0?qs=YhDfSRCt1jSxb5NtHMih%252Bg==" TargetMode="External"/><Relationship Id="rId3" Type="http://schemas.openxmlformats.org/officeDocument/2006/relationships/hyperlink" Target="https://www.mouser.de/ProductDetail/TRACO-Power/TBA-1-1212HI?qs=byeeYqUIh0N5pnK9BA%252B2og==" TargetMode="External"/><Relationship Id="rId4" Type="http://schemas.openxmlformats.org/officeDocument/2006/relationships/hyperlink" Target="https://www.mouser.de/ProductDetail/Broadcom-Avago/ACPL-217-50AE?qs=dcm2zoLQumB4Kh%252BCZrN57A==" TargetMode="External"/><Relationship Id="rId5" Type="http://schemas.openxmlformats.org/officeDocument/2006/relationships/hyperlink" Target="https://github.com/Rootthecause/DCDC/blob/main/documentation/Datasheet_DCDCv9-3.pdf" TargetMode="External"/><Relationship Id="rId6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3d.nice-cdn.com/upload/file/TDS_Liqcreate_Flame_Retardant_HDT_V1_16-10-2023_.pdf" TargetMode="External"/><Relationship Id="rId3" Type="http://schemas.openxmlformats.org/officeDocument/2006/relationships/hyperlink" Target="https://www.3mdeutschland.de/3M/de_DE/p/d/b40066500/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3d.nice-cdn.com/upload/file/TDS_Liqcreate_Flame_Retardant_HDT_V1_16-10-2023_.pdf" TargetMode="External"/><Relationship Id="rId3" Type="http://schemas.openxmlformats.org/officeDocument/2006/relationships/hyperlink" Target="https://shop.cmc.de/documents/file/pdf/70791.pdf" TargetMode="External"/><Relationship Id="rId4" Type="http://schemas.openxmlformats.org/officeDocument/2006/relationships/hyperlink" Target="https://www.ebay.de/itm/304154052959?hash=item46d0fe895f" TargetMode="External"/><Relationship Id="rId5" Type="http://schemas.openxmlformats.org/officeDocument/2006/relationships/hyperlink" Target="https://www.3mdeutschland.de/3M/de_DE/p/d/b40066500/" TargetMode="External"/><Relationship Id="rId6" Type="http://schemas.openxmlformats.org/officeDocument/2006/relationships/hyperlink" Target="https://www.tdk-electronics.tdk.com/inf/80/db/fer/etd_39_20_13.pdf" TargetMode="External"/><Relationship Id="rId7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164;p11"/>
          <p:cNvSpPr txBox="1"/>
          <p:nvPr>
            <p:ph type="sldNum" sz="quarter" idx="2"/>
          </p:nvPr>
        </p:nvSpPr>
        <p:spPr>
          <a:xfrm>
            <a:off x="8918658" y="4863969"/>
            <a:ext cx="151863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2" name="Google Shape;165;p11"/>
          <p:cNvSpPr txBox="1"/>
          <p:nvPr/>
        </p:nvSpPr>
        <p:spPr>
          <a:xfrm>
            <a:off x="800999" y="261299"/>
            <a:ext cx="7084802" cy="7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DC/DC-Converter Version 9-3</a:t>
            </a:r>
          </a:p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Scrutineering Support Presentation</a:t>
            </a:r>
          </a:p>
        </p:txBody>
      </p:sp>
      <p:sp>
        <p:nvSpPr>
          <p:cNvPr id="293" name="Google Shape;166;p11"/>
          <p:cNvSpPr txBox="1"/>
          <p:nvPr/>
        </p:nvSpPr>
        <p:spPr>
          <a:xfrm>
            <a:off x="801049" y="882300"/>
            <a:ext cx="7084802" cy="2786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This Document follows the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Inspection Sheet (FSG 2024)</a:t>
            </a:r>
            <a:r>
              <a:t>.</a:t>
            </a:r>
          </a:p>
          <a:p>
            <a:pPr>
              <a:lnSpc>
                <a:spcPct val="90000"/>
              </a:lnSpc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Index:</a:t>
            </a:r>
          </a:p>
          <a:p>
            <a:pPr marL="457200" indent="-304800">
              <a:lnSpc>
                <a:spcPct val="90000"/>
              </a:lnSpc>
              <a:buClr>
                <a:srgbClr val="FFFFFF"/>
              </a:buClr>
              <a:buSzPts val="1200"/>
              <a:buFont typeface="Helvetica Neue"/>
              <a:buChar char="-"/>
              <a:defRPr sz="12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" invalidUrl="" action="ppaction://hlinkshowjump?jump=nextslide" tgtFrame="" tooltip="" history="1" highlightClick="0" endSnd="0"/>
              </a:rPr>
              <a:t>Converter Specifications</a:t>
            </a:r>
            <a:endParaRPr>
              <a:solidFill>
                <a:srgbClr val="FFFFFF"/>
              </a:solidFill>
            </a:endParaRPr>
          </a:p>
          <a:p>
            <a:pPr marL="457200" indent="-304800">
              <a:lnSpc>
                <a:spcPct val="90000"/>
              </a:lnSpc>
              <a:buClr>
                <a:srgbClr val="FFFFFF"/>
              </a:buClr>
              <a:buSzPts val="1200"/>
              <a:buFont typeface="Helvetica Neue"/>
              <a:buChar char="-"/>
              <a:defRPr sz="12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 invalidUrl="" action="ppaction://hlinksldjump" tgtFrame="" tooltip="" history="1" highlightClick="0" endSnd="0"/>
              </a:rPr>
              <a:t>Sufficient spacing regarding system voltage and implementation</a:t>
            </a:r>
            <a:endParaRPr>
              <a:solidFill>
                <a:srgbClr val="FFFFFF"/>
              </a:solidFill>
            </a:endParaRPr>
          </a:p>
          <a:p>
            <a:pPr marL="457200" indent="-304800">
              <a:lnSpc>
                <a:spcPct val="90000"/>
              </a:lnSpc>
              <a:buClr>
                <a:srgbClr val="FFFFFF"/>
              </a:buClr>
              <a:buSzPts val="1200"/>
              <a:buFont typeface="Helvetica Neue"/>
              <a:buChar char="-"/>
              <a:defRPr sz="12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4" invalidUrl="" action="ppaction://hlinksldjump" tgtFrame="" tooltip="" history="1" highlightClick="0" endSnd="0"/>
              </a:rPr>
              <a:t>Sufficient insulation</a:t>
            </a:r>
          </a:p>
          <a:p>
            <a:pPr marL="457200" indent="-304800">
              <a:lnSpc>
                <a:spcPct val="90000"/>
              </a:lnSpc>
              <a:buClr>
                <a:srgbClr val="FFFFFF"/>
              </a:buClr>
              <a:buSzPts val="1200"/>
              <a:buFont typeface="Helvetica Neue"/>
              <a:buChar char="-"/>
              <a:defRPr sz="12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5" invalidUrl="" action="ppaction://hlinksldjump" tgtFrame="" tooltip="" history="1" highlightClick="0" endSnd="0"/>
              </a:rPr>
              <a:t>T</a:t>
            </a:r>
            <a:r>
              <a:rPr>
                <a:uFill>
                  <a:solidFill>
                    <a:srgbClr val="0563C1"/>
                  </a:solidFill>
                </a:uFill>
                <a:hlinkClick r:id="rId5" invalidUrl="" action="ppaction://hlinksldjump" tgtFrame="" tooltip="" history="1" highlightClick="0" endSnd="0"/>
              </a:rPr>
              <a:t>emperature rating of coating if used, datasheet available.</a:t>
            </a:r>
            <a:r>
              <a:rPr sz="1400"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Arial"/>
                <a:hlinkClick r:id="rId5" invalidUrl="" action="ppaction://hlinksldjump" tgtFrame="" tooltip="" history="1" highlightClick="0" endSnd="0"/>
              </a:rPr>
              <a:t> </a:t>
            </a:r>
            <a:br/>
            <a:r>
              <a:rPr>
                <a:uFill>
                  <a:solidFill>
                    <a:srgbClr val="0563C1"/>
                  </a:solidFill>
                </a:uFill>
                <a:hlinkClick r:id="rId5" invalidUrl="" action="ppaction://hlinksldjump" tgtFrame="" tooltip="" history="1" highlightClick="0" endSnd="0"/>
              </a:rPr>
              <a:t>Coating process according to datasheet</a:t>
            </a:r>
            <a:r>
              <a:rPr>
                <a:uFill>
                  <a:solidFill>
                    <a:srgbClr val="0563C1"/>
                  </a:solidFill>
                </a:uFill>
                <a:hlinkClick r:id="rId5" invalidUrl="" action="ppaction://hlinksldjump" tgtFrame="" tooltip="" history="1" highlightClick="0" endSnd="0"/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457200" indent="-304800">
              <a:lnSpc>
                <a:spcPct val="90000"/>
              </a:lnSpc>
              <a:buClr>
                <a:srgbClr val="FFFFFF"/>
              </a:buClr>
              <a:buSzPts val="1200"/>
              <a:buFont typeface="Helvetica Neue"/>
              <a:buChar char="-"/>
              <a:defRPr sz="12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6" invalidUrl="" action="ppaction://hlinksldjump" tgtFrame="" tooltip="" history="1" highlightClick="0" endSnd="0"/>
              </a:rPr>
              <a:t>Rating of Fuses and Connectors</a:t>
            </a:r>
            <a:endParaRPr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Further Documents</a:t>
            </a:r>
          </a:p>
          <a:p>
            <a:pPr marL="457200" indent="-304800">
              <a:lnSpc>
                <a:spcPct val="90000"/>
              </a:lnSpc>
              <a:buClr>
                <a:srgbClr val="FFFFFF"/>
              </a:buClr>
              <a:buSzPts val="1200"/>
              <a:buFont typeface="Helvetica Neue"/>
              <a:buChar char="-"/>
              <a:defRPr sz="12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7" invalidUrl="" action="ppaction://hlinksldjump" tgtFrame="" tooltip="" history="1" highlightClick="0" endSnd="0"/>
              </a:rPr>
              <a:t>Converter Schematic</a:t>
            </a:r>
            <a:endParaRPr>
              <a:solidFill>
                <a:srgbClr val="FFFFFF"/>
              </a:solidFill>
            </a:endParaRPr>
          </a:p>
          <a:p>
            <a:pPr marL="457200" indent="-304800">
              <a:lnSpc>
                <a:spcPct val="90000"/>
              </a:lnSpc>
              <a:buClr>
                <a:srgbClr val="FFFFFF"/>
              </a:buClr>
              <a:buSzPts val="1200"/>
              <a:buFont typeface="Helvetica Neue"/>
              <a:buChar char="-"/>
              <a:defRPr sz="12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8" invalidUrl="" action="ppaction://hlinksldjump" tgtFrame="" tooltip="" history="1" highlightClick="0" endSnd="0"/>
              </a:rPr>
              <a:t>Converter Overview</a:t>
            </a:r>
            <a:endParaRPr>
              <a:solidFill>
                <a:srgbClr val="FFFFFF"/>
              </a:solidFill>
            </a:endParaRPr>
          </a:p>
          <a:p>
            <a:pPr marL="457200" indent="-304800">
              <a:lnSpc>
                <a:spcPct val="90000"/>
              </a:lnSpc>
              <a:buClr>
                <a:srgbClr val="FFFFFF"/>
              </a:buClr>
              <a:buSzPts val="1200"/>
              <a:buFont typeface="Helvetica Neue"/>
              <a:buChar char="-"/>
              <a:defRPr sz="12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9" invalidUrl="" action="ppaction://hlinksldjump" tgtFrame="" tooltip="" history="1" highlightClick="0" endSnd="0"/>
              </a:rPr>
              <a:t>compliance with Rules</a:t>
            </a:r>
            <a:endParaRPr>
              <a:solidFill>
                <a:srgbClr val="FFFFFF"/>
              </a:solidFill>
            </a:endParaRPr>
          </a:p>
          <a:p>
            <a:pPr indent="457200">
              <a:lnSpc>
                <a:spcPct val="90000"/>
              </a:lnSpc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167;p11"/>
          <p:cNvSpPr txBox="1"/>
          <p:nvPr/>
        </p:nvSpPr>
        <p:spPr>
          <a:xfrm>
            <a:off x="5191524" y="3463425"/>
            <a:ext cx="3952501" cy="990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Contact: </a:t>
            </a:r>
          </a:p>
          <a:p>
            <a:pPr>
              <a:defRPr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10" invalidUrl="" action="" tgtFrame="" tooltip="" history="1" highlightClick="0" endSnd="0"/>
              </a:rPr>
              <a:t>Rootthecause</a:t>
            </a:r>
            <a:endParaRPr>
              <a:solidFill>
                <a:srgbClr val="FFFFFF"/>
              </a:solidFill>
            </a:endParaRPr>
          </a:p>
          <a:p>
            <a:pPr/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Date: January 26th 2025</a:t>
            </a:r>
          </a:p>
        </p:txBody>
      </p:sp>
      <p:sp>
        <p:nvSpPr>
          <p:cNvPr id="295" name="Google Shape;168;p11"/>
          <p:cNvSpPr txBox="1"/>
          <p:nvPr/>
        </p:nvSpPr>
        <p:spPr>
          <a:xfrm>
            <a:off x="801040" y="3463413"/>
            <a:ext cx="3595500" cy="1092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All Project Files: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1" invalidUrl="" action="" tgtFrame="" tooltip="" history="1" highlightClick="0" endSnd="0"/>
              </a:rPr>
              <a:t>Here</a:t>
            </a:r>
          </a:p>
          <a:p>
            <a:pPr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DC/DCv9-3 Data Sheet: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2" invalidUrl="" action="" tgtFrame="" tooltip="" history="1" highlightClick="0" endSnd="0"/>
              </a:rPr>
              <a:t>Here</a:t>
            </a:r>
          </a:p>
          <a:p>
            <a:pPr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Documentation: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3" invalidUrl="" action="" tgtFrame="" tooltip="" history="1" highlightClick="0" endSnd="0"/>
              </a:rPr>
              <a:t>Here</a:t>
            </a:r>
          </a:p>
          <a:p>
            <a:pPr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Build guide: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4" invalidUrl="" action="" tgtFrame="" tooltip="" history="1" highlightClick="0" endSnd="0"/>
              </a:rPr>
              <a:t>Here</a:t>
            </a:r>
          </a:p>
        </p:txBody>
      </p:sp>
      <p:pic>
        <p:nvPicPr>
          <p:cNvPr id="296" name="Google Shape;169;p11" descr="Google Shape;169;p11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Google Shape;170;p11"/>
          <p:cNvSpPr txBox="1"/>
          <p:nvPr/>
        </p:nvSpPr>
        <p:spPr>
          <a:xfrm>
            <a:off x="5365574" y="261299"/>
            <a:ext cx="3462900" cy="1114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just">
              <a:lnSpc>
                <a:spcPct val="90000"/>
              </a:lnSpc>
              <a:defRPr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This document is for reference only! If used for scrutineering, replace the pictures and videos with your own build and test-Setup (and everything that differs from the official build)!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68;p20"/>
          <p:cNvSpPr txBox="1"/>
          <p:nvPr>
            <p:ph type="sldNum" sz="quarter" idx="2"/>
          </p:nvPr>
        </p:nvSpPr>
        <p:spPr>
          <a:xfrm>
            <a:off x="8848046" y="4863969"/>
            <a:ext cx="222475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8" name="Google Shape;269;p20"/>
          <p:cNvSpPr txBox="1"/>
          <p:nvPr/>
        </p:nvSpPr>
        <p:spPr>
          <a:xfrm>
            <a:off x="869375" y="261299"/>
            <a:ext cx="7867499" cy="4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Transformer Isolation Test (AC) Video</a:t>
            </a:r>
          </a:p>
        </p:txBody>
      </p:sp>
      <p:sp>
        <p:nvSpPr>
          <p:cNvPr id="369" name="Google Shape;270;p20"/>
          <p:cNvSpPr txBox="1"/>
          <p:nvPr/>
        </p:nvSpPr>
        <p:spPr>
          <a:xfrm>
            <a:off x="869374" y="784299"/>
            <a:ext cx="7935902" cy="3250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90000"/>
              </a:lnSpc>
              <a:defRPr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This Test is in compliance with EV 1.2.1</a:t>
            </a: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  <a:defRPr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maximum TS Voltage is 600 V   →  Test Voltage must be ≥ 1800 V AC  </a:t>
            </a: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  <a:defRPr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3000 V (AC RMS, 50 Hz) are applied in between the Transformer Primary and Secondary Coils.</a:t>
            </a: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  <a:defRPr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After one Minute, no breakdown was detected → Test passed.</a:t>
            </a:r>
          </a:p>
          <a:p>
            <a:pPr>
              <a:lnSpc>
                <a:spcPct val="90000"/>
              </a:lnSpc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  <a:defRPr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(Video is on the next Page)</a:t>
            </a:r>
          </a:p>
        </p:txBody>
      </p:sp>
      <p:pic>
        <p:nvPicPr>
          <p:cNvPr id="370" name="Google Shape;271;p20" descr="Google Shape;271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4476" y="1065197"/>
            <a:ext cx="5735003" cy="182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Google Shape;272;p20" descr="Google Shape;272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Google Shape;273;p20"/>
          <p:cNvSpPr txBox="1"/>
          <p:nvPr/>
        </p:nvSpPr>
        <p:spPr>
          <a:xfrm rot="16200000">
            <a:off x="5802652" y="1837297"/>
            <a:ext cx="2140201" cy="30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just">
              <a:defRPr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Formula Student Rules 2025 v1.1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278;p21"/>
          <p:cNvSpPr txBox="1"/>
          <p:nvPr>
            <p:ph type="sldNum" sz="quarter" idx="2"/>
          </p:nvPr>
        </p:nvSpPr>
        <p:spPr>
          <a:xfrm>
            <a:off x="8848046" y="4863969"/>
            <a:ext cx="222475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5" name="Google Shape;280;p21" descr="Google Shape;280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3kV_AC_Isotest_Coil_former.mp4" descr="3kV_AC_Isotest_Coil_former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92009" y="0"/>
            <a:ext cx="8159982" cy="4589990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ransformer Isolation Test (AC) Video"/>
          <p:cNvSpPr txBox="1"/>
          <p:nvPr/>
        </p:nvSpPr>
        <p:spPr>
          <a:xfrm>
            <a:off x="2837809" y="4699616"/>
            <a:ext cx="501965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Transformer Isolation Test (AC) Video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08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7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7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278;p21"/>
          <p:cNvSpPr txBox="1"/>
          <p:nvPr>
            <p:ph type="sldNum" sz="quarter" idx="2"/>
          </p:nvPr>
        </p:nvSpPr>
        <p:spPr>
          <a:xfrm>
            <a:off x="8848046" y="4863969"/>
            <a:ext cx="222475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0" name="Google Shape;280;p21" descr="Google Shape;280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3.5kV_AC_Isotest_Core_holder.mp4" descr="3.5kV_AC_Isotest_Core_holder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96524" y="0"/>
            <a:ext cx="8176352" cy="4599198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Isolator Isolation Test (AC) Video"/>
          <p:cNvSpPr txBox="1"/>
          <p:nvPr/>
        </p:nvSpPr>
        <p:spPr>
          <a:xfrm>
            <a:off x="3145657" y="4699616"/>
            <a:ext cx="440395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Isolator Isolation Test (AC) Video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08" fill="hold"/>
                                        <p:tgtEl>
                                          <p:spTgt spid="3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8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8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285;p22"/>
          <p:cNvSpPr txBox="1"/>
          <p:nvPr/>
        </p:nvSpPr>
        <p:spPr>
          <a:xfrm>
            <a:off x="877199" y="108900"/>
            <a:ext cx="7084802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Rating of Fuses and Connectors</a:t>
            </a:r>
          </a:p>
        </p:txBody>
      </p:sp>
      <p:sp>
        <p:nvSpPr>
          <p:cNvPr id="385" name="Google Shape;286;p22"/>
          <p:cNvSpPr txBox="1"/>
          <p:nvPr>
            <p:ph type="sldNum" sz="quarter" idx="2"/>
          </p:nvPr>
        </p:nvSpPr>
        <p:spPr>
          <a:xfrm>
            <a:off x="8848046" y="4863969"/>
            <a:ext cx="222475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86" name="Google Shape;287;p22"/>
          <p:cNvGraphicFramePr/>
          <p:nvPr/>
        </p:nvGraphicFramePr>
        <p:xfrm>
          <a:off x="952500" y="575412"/>
          <a:ext cx="7239000" cy="2667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11450"/>
                <a:gridCol w="2349900"/>
                <a:gridCol w="1677724"/>
                <a:gridCol w="249992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Part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Function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Rating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Prod. no. &amp; Datasheet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F1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HV Input Fuse Input Voltage ≤ 600 V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1.6 A / 1000 V DC / Fast</a:t>
                      </a:r>
                    </a:p>
                    <a:p>
                      <a:pPr algn="ctr">
                        <a:defRPr sz="7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(lower current ratings are also permitted)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0ADBC1600-BE</a:t>
                      </a:r>
                    </a:p>
                    <a:p>
                      <a:pPr algn="ctr">
                        <a:defRPr sz="7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https://eu.mouser.com/ProductDetail/Bel-Fuse/0ADBC1600-BE?qs=rrS6PyfT74ehcAOXmfXChA%3D%3D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F2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Internal LV Fuse (24 V)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0.5 A / 125 V DC / Fast</a:t>
                      </a:r>
                    </a:p>
                    <a:p>
                      <a:pPr algn="ctr">
                        <a:defRPr sz="7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(current ratings up to 1 A </a:t>
                      </a:r>
                    </a:p>
                    <a:p>
                      <a:pPr algn="ctr">
                        <a:defRPr sz="7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are also permitted)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0154.500DR</a:t>
                      </a:r>
                    </a:p>
                    <a:p>
                      <a:pPr algn="ctr">
                        <a:defRPr sz="6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3" invalidUrl="" action="" tgtFrame="" tooltip="" history="1" highlightClick="0" endSnd="0"/>
                        </a:rPr>
                        <a:t>https://www.mouser.de/ProductDetail/Littelfuse/0154.500DR?qs=gu7KAQ731URctJS76sTUdA%3D%3D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F3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LV Output Fuse Output Voltage = 24 V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20 A / 125 V DC / Fast</a:t>
                      </a:r>
                    </a:p>
                    <a:p>
                      <a:pPr algn="ctr">
                        <a:defRPr sz="7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(lower current ratings are also permitted)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0679L9200-01</a:t>
                      </a:r>
                    </a:p>
                    <a:p>
                      <a:pPr algn="ctr">
                        <a:defRPr sz="7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4" invalidUrl="" action="" tgtFrame="" tooltip="" history="1" highlightClick="0" endSnd="0"/>
                        </a:rPr>
                        <a:t>https://www.mouser.de/ProductDetail/Bel-Fuse/0679L9200-01?qs=ZqXcJfGlKsj4oTNRI%252B0pHw%3D%3D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J1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HV Input connector (Plug) </a:t>
                      </a:r>
                    </a:p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Input Voltage ≤ 600 V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15 A / 600 V DC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284051-2 </a:t>
                      </a:r>
                    </a:p>
                    <a:p>
                      <a:pPr algn="ctr">
                        <a:defRPr sz="7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5" invalidUrl="" action="" tgtFrame="" tooltip="" history="1" highlightClick="0" endSnd="0"/>
                        </a:rPr>
                        <a:t>https://www.mouser.de/ProductDetail/TE-Connectivity/284051-2?qs=OYEvAappxlxBiuwfKz%2FgFA%3D%3D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J1.1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HV Input connector (Socket)</a:t>
                      </a:r>
                    </a:p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Input Voltage ≤ 600 V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15 A / 600 V DC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282828-2</a:t>
                      </a:r>
                    </a:p>
                    <a:p>
                      <a:pPr algn="ctr">
                        <a:defRPr sz="7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6" invalidUrl="" action="" tgtFrame="" tooltip="" history="1" highlightClick="0" endSnd="0"/>
                        </a:rPr>
                        <a:t>https://www.mouser.de/ProductDetail/TE-Connectivity/282828-2?qs=%2FmCiCROZvxYuPZyQ6f5T0w%3D%3D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J2 / J2.1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LV Out (Plug &amp; Socket)</a:t>
                      </a:r>
                    </a:p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Output Voltage = 24 V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30 A continuous </a:t>
                      </a:r>
                    </a:p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60 A Peak / 500 V DC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XT60</a:t>
                      </a:r>
                    </a:p>
                    <a:p>
                      <a:pPr algn="ctr">
                        <a:defRPr sz="7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7" invalidUrl="" action="" tgtFrame="" tooltip="" history="1" highlightClick="0" endSnd="0"/>
                        </a:rPr>
                        <a:t>https://docs.rs-online.com/4610/A700000008956683.pdf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</a:tbl>
          </a:graphicData>
        </a:graphic>
      </p:graphicFrame>
      <p:pic>
        <p:nvPicPr>
          <p:cNvPr id="387" name="Google Shape;288;p22" descr="Google Shape;288;p2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293;p23"/>
          <p:cNvSpPr txBox="1"/>
          <p:nvPr>
            <p:ph type="sldNum" sz="quarter" idx="2"/>
          </p:nvPr>
        </p:nvSpPr>
        <p:spPr>
          <a:xfrm>
            <a:off x="8848046" y="4863969"/>
            <a:ext cx="222475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0" name="Google Shape;294;p23"/>
          <p:cNvSpPr txBox="1"/>
          <p:nvPr/>
        </p:nvSpPr>
        <p:spPr>
          <a:xfrm>
            <a:off x="800999" y="261300"/>
            <a:ext cx="7084802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Coating process</a:t>
            </a:r>
          </a:p>
        </p:txBody>
      </p:sp>
      <p:sp>
        <p:nvSpPr>
          <p:cNvPr id="391" name="Google Shape;295;p23"/>
          <p:cNvSpPr txBox="1"/>
          <p:nvPr/>
        </p:nvSpPr>
        <p:spPr>
          <a:xfrm>
            <a:off x="801049" y="729900"/>
            <a:ext cx="7084802" cy="1171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04800">
              <a:lnSpc>
                <a:spcPct val="115000"/>
              </a:lnSpc>
              <a:buClr>
                <a:srgbClr val="FFFFFF"/>
              </a:buClr>
              <a:buSzPts val="1200"/>
              <a:buFont typeface="Helvetica Neue"/>
              <a:buChar char="●"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Plastik 70 is used as conformal coating,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Datasheet</a:t>
            </a:r>
          </a:p>
          <a:p>
            <a:pPr marL="457200" indent="-304800">
              <a:lnSpc>
                <a:spcPct val="115000"/>
              </a:lnSpc>
              <a:buClr>
                <a:srgbClr val="FFFFFF"/>
              </a:buClr>
              <a:buSzPts val="1200"/>
              <a:buFont typeface="Helvetica Neue"/>
              <a:buChar char="●"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one layer of coating is applied </a:t>
            </a:r>
          </a:p>
          <a:p>
            <a:pPr marL="457200" indent="-304800">
              <a:lnSpc>
                <a:spcPct val="115000"/>
              </a:lnSpc>
              <a:buClr>
                <a:srgbClr val="FFFFFF"/>
              </a:buClr>
              <a:buSzPts val="1200"/>
              <a:buFont typeface="Helvetica Neue"/>
              <a:buChar char="●"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coating process was applied according to datasheet: </a:t>
            </a:r>
          </a:p>
          <a:p>
            <a:pPr indent="457200">
              <a:lnSpc>
                <a:spcPct val="115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20-30 cm Spray distance, 20 minutes drying time</a:t>
            </a:r>
          </a:p>
          <a:p>
            <a:pPr marL="457200" indent="-304800">
              <a:lnSpc>
                <a:spcPct val="115000"/>
              </a:lnSpc>
              <a:buClr>
                <a:srgbClr val="FFFFFF"/>
              </a:buClr>
              <a:buSzPts val="1200"/>
              <a:buFont typeface="Helvetica Neue"/>
              <a:buChar char="●"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Temperature Rating: -70°C to 100°C</a:t>
            </a:r>
          </a:p>
        </p:txBody>
      </p:sp>
      <p:sp>
        <p:nvSpPr>
          <p:cNvPr id="392" name="Google Shape;296;p23"/>
          <p:cNvSpPr txBox="1"/>
          <p:nvPr/>
        </p:nvSpPr>
        <p:spPr>
          <a:xfrm>
            <a:off x="800999" y="2852099"/>
            <a:ext cx="7084802" cy="1066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End of Inspection Sheet</a:t>
            </a:r>
          </a:p>
          <a:p>
            <a:pPr>
              <a:lnSpc>
                <a:spcPct val="90000"/>
              </a:lnSpc>
            </a:pP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next pages provide additional information (if requested),</a:t>
            </a:r>
          </a:p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such as Schematic, Wiring and Rules.</a:t>
            </a:r>
          </a:p>
        </p:txBody>
      </p:sp>
      <p:pic>
        <p:nvPicPr>
          <p:cNvPr id="393" name="Google Shape;297;p23" descr="Google Shape;297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02;p24"/>
          <p:cNvSpPr txBox="1"/>
          <p:nvPr/>
        </p:nvSpPr>
        <p:spPr>
          <a:xfrm>
            <a:off x="76200" y="2340899"/>
            <a:ext cx="1848899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Schematic</a:t>
            </a:r>
          </a:p>
        </p:txBody>
      </p:sp>
      <p:pic>
        <p:nvPicPr>
          <p:cNvPr id="396" name="Google Shape;303;p24" descr="Google Shape;303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1075" y="95814"/>
            <a:ext cx="7003726" cy="4951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Google Shape;304;p24" descr="Google Shape;304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" y="4783399"/>
            <a:ext cx="1772749" cy="28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09;p25"/>
          <p:cNvSpPr txBox="1"/>
          <p:nvPr/>
        </p:nvSpPr>
        <p:spPr>
          <a:xfrm>
            <a:off x="180049" y="2202300"/>
            <a:ext cx="1776602" cy="755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Schematic</a:t>
            </a:r>
          </a:p>
          <a:p>
            <a: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(Rectification)</a:t>
            </a:r>
          </a:p>
        </p:txBody>
      </p:sp>
      <p:pic>
        <p:nvPicPr>
          <p:cNvPr id="400" name="Google Shape;310;p25" descr="Google Shape;310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1251" y="93625"/>
            <a:ext cx="7009925" cy="4956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Google Shape;311;p25" descr="Google Shape;311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" y="4783399"/>
            <a:ext cx="1772749" cy="28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316;p26"/>
          <p:cNvSpPr txBox="1"/>
          <p:nvPr>
            <p:ph type="sldNum" sz="quarter" idx="2"/>
          </p:nvPr>
        </p:nvSpPr>
        <p:spPr>
          <a:xfrm>
            <a:off x="8848046" y="4863969"/>
            <a:ext cx="222475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Google Shape;317;p26"/>
          <p:cNvSpPr txBox="1"/>
          <p:nvPr/>
        </p:nvSpPr>
        <p:spPr>
          <a:xfrm>
            <a:off x="1181999" y="261300"/>
            <a:ext cx="7084802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Design Overview</a:t>
            </a:r>
          </a:p>
        </p:txBody>
      </p:sp>
      <p:sp>
        <p:nvSpPr>
          <p:cNvPr id="405" name="Google Shape;318;p26"/>
          <p:cNvSpPr txBox="1"/>
          <p:nvPr/>
        </p:nvSpPr>
        <p:spPr>
          <a:xfrm>
            <a:off x="1889050" y="778500"/>
            <a:ext cx="859801" cy="35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Top View</a:t>
            </a:r>
          </a:p>
        </p:txBody>
      </p:sp>
      <p:sp>
        <p:nvSpPr>
          <p:cNvPr id="406" name="Google Shape;319;p26"/>
          <p:cNvSpPr txBox="1"/>
          <p:nvPr/>
        </p:nvSpPr>
        <p:spPr>
          <a:xfrm>
            <a:off x="6213624" y="778500"/>
            <a:ext cx="1200601" cy="35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Bottom View</a:t>
            </a:r>
          </a:p>
        </p:txBody>
      </p:sp>
      <p:pic>
        <p:nvPicPr>
          <p:cNvPr id="407" name="Google Shape;320;p26" descr="Google Shape;320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4125" y="1129510"/>
            <a:ext cx="4419599" cy="2809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oogle Shape;321;p26" descr="Google Shape;321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69" y="1103175"/>
            <a:ext cx="4422534" cy="283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Google Shape;322;p26" descr="Google Shape;322;p2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327;p27" descr="Google Shape;327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0401" y="376374"/>
            <a:ext cx="6400049" cy="439075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Google Shape;328;p27"/>
          <p:cNvSpPr txBox="1"/>
          <p:nvPr/>
        </p:nvSpPr>
        <p:spPr>
          <a:xfrm>
            <a:off x="149600" y="2340899"/>
            <a:ext cx="2067000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Connections</a:t>
            </a:r>
          </a:p>
        </p:txBody>
      </p:sp>
      <p:sp>
        <p:nvSpPr>
          <p:cNvPr id="413" name="Google Shape;329;p27"/>
          <p:cNvSpPr txBox="1"/>
          <p:nvPr>
            <p:ph type="sldNum" sz="quarter" idx="2"/>
          </p:nvPr>
        </p:nvSpPr>
        <p:spPr>
          <a:xfrm>
            <a:off x="8848046" y="4863969"/>
            <a:ext cx="222475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4" name="Google Shape;330;p27" descr="Google Shape;330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335;p28"/>
          <p:cNvSpPr txBox="1"/>
          <p:nvPr/>
        </p:nvSpPr>
        <p:spPr>
          <a:xfrm>
            <a:off x="1292599" y="283500"/>
            <a:ext cx="3745502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Signal Flow Chart</a:t>
            </a:r>
          </a:p>
        </p:txBody>
      </p:sp>
      <p:sp>
        <p:nvSpPr>
          <p:cNvPr id="417" name="Google Shape;336;p28"/>
          <p:cNvSpPr txBox="1"/>
          <p:nvPr>
            <p:ph type="sldNum" sz="quarter" idx="2"/>
          </p:nvPr>
        </p:nvSpPr>
        <p:spPr>
          <a:xfrm>
            <a:off x="8848046" y="4863969"/>
            <a:ext cx="222475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8" name="Google Shape;337;p28" descr="Google Shape;33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Google Shape;338;p28" descr="Google Shape;338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625" y="964276"/>
            <a:ext cx="6448749" cy="3214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175;p12"/>
          <p:cNvSpPr txBox="1"/>
          <p:nvPr>
            <p:ph type="sldNum" sz="quarter" idx="2"/>
          </p:nvPr>
        </p:nvSpPr>
        <p:spPr>
          <a:xfrm>
            <a:off x="8918658" y="4863969"/>
            <a:ext cx="151863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" name="Google Shape;176;p12"/>
          <p:cNvSpPr txBox="1"/>
          <p:nvPr/>
        </p:nvSpPr>
        <p:spPr>
          <a:xfrm>
            <a:off x="764989" y="257125"/>
            <a:ext cx="7084802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Converter Specifications</a:t>
            </a:r>
          </a:p>
        </p:txBody>
      </p:sp>
      <p:graphicFrame>
        <p:nvGraphicFramePr>
          <p:cNvPr id="301" name="Google Shape;177;p12"/>
          <p:cNvGraphicFramePr/>
          <p:nvPr/>
        </p:nvGraphicFramePr>
        <p:xfrm>
          <a:off x="2260300" y="889449"/>
          <a:ext cx="4166200" cy="18223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175550"/>
                <a:gridCol w="1241525"/>
                <a:gridCol w="749125"/>
              </a:tblGrid>
              <a:tr h="303725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Input Voltage range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200 - 600</a:t>
                      </a:r>
                    </a:p>
                  </a:txBody>
                  <a:tcPr marL="91425" marR="91425" marT="91425" marB="91425" anchor="t" anchorCtr="0" horzOverflow="overflow">
                    <a:lnR>
                      <a:solidFill>
                        <a:srgbClr val="434343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V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434343"/>
                      </a:solidFill>
                    </a:lnL>
                  </a:tcPr>
                </a:tc>
              </a:tr>
              <a:tr h="3037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Output Voltage (regulated)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24</a:t>
                      </a:r>
                    </a:p>
                  </a:txBody>
                  <a:tcPr marL="91425" marR="91425" marT="91425" marB="91425" anchor="t" anchorCtr="0" horzOverflow="overflow">
                    <a:lnR>
                      <a:solidFill>
                        <a:srgbClr val="434343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V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434343"/>
                      </a:solidFill>
                    </a:lnL>
                  </a:tcPr>
                </a:tc>
              </a:tr>
              <a:tr h="3037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Typ. Output Power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500</a:t>
                      </a:r>
                    </a:p>
                  </a:txBody>
                  <a:tcPr marL="91425" marR="91425" marT="91425" marB="91425" anchor="t" anchorCtr="0" horzOverflow="overflow">
                    <a:lnR>
                      <a:solidFill>
                        <a:srgbClr val="434343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W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434343"/>
                      </a:solidFill>
                    </a:lnL>
                  </a:tcPr>
                </a:tc>
              </a:tr>
              <a:tr h="3037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Peak Output Power (60 seconds)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750</a:t>
                      </a:r>
                    </a:p>
                  </a:txBody>
                  <a:tcPr marL="91425" marR="91425" marT="91425" marB="91425" anchor="t" anchorCtr="0" horzOverflow="overflow">
                    <a:lnR>
                      <a:solidFill>
                        <a:srgbClr val="434343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W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434343"/>
                      </a:solidFill>
                    </a:lnL>
                  </a:tcPr>
                </a:tc>
              </a:tr>
              <a:tr h="3037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Max. Efficiency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96.9</a:t>
                      </a:r>
                    </a:p>
                  </a:txBody>
                  <a:tcPr marL="91425" marR="91425" marT="91425" marB="91425" anchor="t" anchorCtr="0" horzOverflow="overflow">
                    <a:lnR>
                      <a:solidFill>
                        <a:srgbClr val="434343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%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434343"/>
                      </a:solidFill>
                    </a:lnL>
                  </a:tcPr>
                </a:tc>
              </a:tr>
              <a:tr h="3037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Size (L x W x H)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85.6 x 54 x 45</a:t>
                      </a:r>
                    </a:p>
                  </a:txBody>
                  <a:tcPr marL="91425" marR="91425" marT="91425" marB="91425" anchor="t" anchorCtr="0" horzOverflow="overflow">
                    <a:lnR>
                      <a:solidFill>
                        <a:srgbClr val="434343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mm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434343"/>
                      </a:solidFill>
                    </a:lnL>
                  </a:tcPr>
                </a:tc>
              </a:tr>
            </a:tbl>
          </a:graphicData>
        </a:graphic>
      </p:graphicFrame>
      <p:sp>
        <p:nvSpPr>
          <p:cNvPr id="302" name="Google Shape;178;p12"/>
          <p:cNvSpPr txBox="1"/>
          <p:nvPr/>
        </p:nvSpPr>
        <p:spPr>
          <a:xfrm>
            <a:off x="760674" y="2959339"/>
            <a:ext cx="3864302" cy="124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Features:</a:t>
            </a:r>
          </a:p>
          <a:p>
            <a:pPr marL="457200" indent="-304800">
              <a:buClr>
                <a:srgbClr val="FFFFFF"/>
              </a:buClr>
              <a:buSzPts val="1200"/>
              <a:buFont typeface="Helvetica Neue"/>
              <a:buChar char="●"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Under-/Overvoltage Protection (206 V / 609 V)</a:t>
            </a:r>
          </a:p>
          <a:p>
            <a:pPr marL="457200" indent="-304800">
              <a:buClr>
                <a:srgbClr val="FFFFFF"/>
              </a:buClr>
              <a:buSzPts val="1200"/>
              <a:buFont typeface="Helvetica Neue"/>
              <a:buChar char="●"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Solid state constant Current Pre-Charge</a:t>
            </a:r>
          </a:p>
          <a:p>
            <a:pPr marL="457200" indent="-304800">
              <a:buClr>
                <a:srgbClr val="FFFFFF"/>
              </a:buClr>
              <a:buSzPts val="1200"/>
              <a:buFont typeface="Helvetica Neue"/>
              <a:buChar char="●"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Passive Discharge with HV indicator LED</a:t>
            </a:r>
          </a:p>
          <a:p>
            <a:pPr marL="457200" indent="-304800">
              <a:buClr>
                <a:srgbClr val="FFFFFF"/>
              </a:buClr>
              <a:buSzPts val="1200"/>
              <a:buFont typeface="Helvetica Neue"/>
              <a:buChar char="●"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low EMI Resonant LLC Topology</a:t>
            </a:r>
          </a:p>
        </p:txBody>
      </p:sp>
      <p:sp>
        <p:nvSpPr>
          <p:cNvPr id="303" name="Google Shape;179;p12"/>
          <p:cNvSpPr txBox="1"/>
          <p:nvPr/>
        </p:nvSpPr>
        <p:spPr>
          <a:xfrm>
            <a:off x="4721824" y="3138864"/>
            <a:ext cx="3204301" cy="1067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04800">
              <a:buClr>
                <a:srgbClr val="FFFFFF"/>
              </a:buClr>
              <a:buSzPts val="1200"/>
              <a:buFont typeface="Helvetica Neue"/>
              <a:buChar char="●"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Super Capacitor for isolated start-up with self recharge</a:t>
            </a:r>
          </a:p>
          <a:p>
            <a:pPr marL="457200" indent="-304800">
              <a:buClr>
                <a:srgbClr val="FFFFFF"/>
              </a:buClr>
              <a:buSzPts val="1200"/>
              <a:buFont typeface="Helvetica Neue"/>
              <a:buChar char="●"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Over temperature Shutdown</a:t>
            </a:r>
          </a:p>
          <a:p>
            <a:pPr marL="457200" indent="-304800">
              <a:buClr>
                <a:srgbClr val="FFFFFF"/>
              </a:buClr>
              <a:buSzPts val="1200"/>
              <a:buFont typeface="Helvetica Neue"/>
              <a:buChar char="●"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Temperature controlled Fan</a:t>
            </a:r>
          </a:p>
        </p:txBody>
      </p:sp>
      <p:pic>
        <p:nvPicPr>
          <p:cNvPr id="304" name="Google Shape;180;p12" descr="Google Shape;180;p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343;p29"/>
          <p:cNvSpPr txBox="1"/>
          <p:nvPr>
            <p:ph type="sldNum" sz="quarter" idx="2"/>
          </p:nvPr>
        </p:nvSpPr>
        <p:spPr>
          <a:xfrm>
            <a:off x="8848046" y="4863969"/>
            <a:ext cx="222475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2" name="Google Shape;345;p29"/>
          <p:cNvSpPr txBox="1"/>
          <p:nvPr/>
        </p:nvSpPr>
        <p:spPr>
          <a:xfrm>
            <a:off x="724849" y="272699"/>
            <a:ext cx="7084802" cy="35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DC/DC Converter was designed to comply with the following Rules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2025 v1.1</a:t>
            </a:r>
            <a:r>
              <a:t>)</a:t>
            </a:r>
          </a:p>
        </p:txBody>
      </p:sp>
      <p:pic>
        <p:nvPicPr>
          <p:cNvPr id="423" name="Google Shape;346;p29" descr="Google Shape;346;p29"/>
          <p:cNvPicPr>
            <a:picLocks noChangeAspect="1"/>
          </p:cNvPicPr>
          <p:nvPr/>
        </p:nvPicPr>
        <p:blipFill>
          <a:blip r:embed="rId3">
            <a:extLst/>
          </a:blip>
          <a:srcRect l="0" t="0" r="0" b="72398"/>
          <a:stretch>
            <a:fillRect/>
          </a:stretch>
        </p:blipFill>
        <p:spPr>
          <a:xfrm>
            <a:off x="747712" y="3796824"/>
            <a:ext cx="3742403" cy="368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Google Shape;347;p29" descr="Google Shape;347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2137" y="3187375"/>
            <a:ext cx="3784151" cy="393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Google Shape;348;p29" descr="Google Shape;348;p2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Google Shape;349;p29" descr="Google Shape;349;p2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7712" y="2419090"/>
            <a:ext cx="3742401" cy="1310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Google Shape;350;p29" descr="Google Shape;350;p2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12137" y="800522"/>
            <a:ext cx="3784150" cy="935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oogle Shape;351;p29" descr="Google Shape;351;p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12137" y="1736496"/>
            <a:ext cx="3784153" cy="1374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Google Shape;352;p29" descr="Google Shape;352;p2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12137" y="3623398"/>
            <a:ext cx="3784152" cy="73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Google Shape;353;p29" descr="Google Shape;353;p2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47712" y="781798"/>
            <a:ext cx="3742403" cy="1499798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Google Shape;354;p29"/>
          <p:cNvSpPr txBox="1"/>
          <p:nvPr/>
        </p:nvSpPr>
        <p:spPr>
          <a:xfrm>
            <a:off x="2512815" y="4145746"/>
            <a:ext cx="2140201" cy="30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just">
              <a:defRPr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Formula Student Rules 2025 v1.1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359;p30"/>
          <p:cNvSpPr txBox="1"/>
          <p:nvPr>
            <p:ph type="sldNum" sz="quarter" idx="2"/>
          </p:nvPr>
        </p:nvSpPr>
        <p:spPr>
          <a:xfrm>
            <a:off x="8848046" y="4863969"/>
            <a:ext cx="222475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4" name="Google Shape;360;p30"/>
          <p:cNvSpPr txBox="1"/>
          <p:nvPr/>
        </p:nvSpPr>
        <p:spPr>
          <a:xfrm>
            <a:off x="724849" y="577500"/>
            <a:ext cx="7084802" cy="35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Further Rules were taken in to account, although they are not required for the DC/DC Converter. </a:t>
            </a:r>
          </a:p>
        </p:txBody>
      </p:sp>
      <p:sp>
        <p:nvSpPr>
          <p:cNvPr id="435" name="Google Shape;361;p30"/>
          <p:cNvSpPr txBox="1"/>
          <p:nvPr/>
        </p:nvSpPr>
        <p:spPr>
          <a:xfrm>
            <a:off x="5774249" y="1644300"/>
            <a:ext cx="3293701" cy="516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Passive Discharge of  DC-Link Capacitor takes 3.1 seconds at max. TS Voltage (600 V) </a:t>
            </a:r>
          </a:p>
        </p:txBody>
      </p:sp>
      <p:sp>
        <p:nvSpPr>
          <p:cNvPr id="436" name="Google Shape;362;p30"/>
          <p:cNvSpPr txBox="1"/>
          <p:nvPr/>
        </p:nvSpPr>
        <p:spPr>
          <a:xfrm>
            <a:off x="5774249" y="2876774"/>
            <a:ext cx="3168001" cy="131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Precharge is Switched at U_input - 9 V </a:t>
            </a:r>
          </a:p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-&gt; at min. TS Voltage (400 V) it is switched at 391 V which is 97.8 %</a:t>
            </a:r>
          </a:p>
          <a:p>
            <a:pPr>
              <a:lnSpc>
                <a:spcPct val="90000"/>
              </a:lnSpc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Pre-Charge is not mandatory for the DC/DC, therefore MOSFETs are viable as Pre-Charge and Pre-Charge close.</a:t>
            </a:r>
          </a:p>
        </p:txBody>
      </p:sp>
      <p:pic>
        <p:nvPicPr>
          <p:cNvPr id="437" name="Google Shape;363;p30" descr="Google Shape;363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oogle Shape;364;p30" descr="Google Shape;364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495" y="1030761"/>
            <a:ext cx="4933949" cy="1846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Google Shape;365;p30" descr="Google Shape;365;p3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3499" y="2971125"/>
            <a:ext cx="4933950" cy="1138609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Google Shape;366;p30"/>
          <p:cNvSpPr txBox="1"/>
          <p:nvPr/>
        </p:nvSpPr>
        <p:spPr>
          <a:xfrm>
            <a:off x="3681645" y="4103734"/>
            <a:ext cx="2140201" cy="30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just">
              <a:defRPr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Formula Student Rules 2025 v1.1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185;p13"/>
          <p:cNvSpPr txBox="1"/>
          <p:nvPr>
            <p:ph type="sldNum" sz="quarter" idx="2"/>
          </p:nvPr>
        </p:nvSpPr>
        <p:spPr>
          <a:xfrm>
            <a:off x="8918658" y="4863969"/>
            <a:ext cx="151863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7" name="Google Shape;186;p13"/>
          <p:cNvSpPr txBox="1"/>
          <p:nvPr/>
        </p:nvSpPr>
        <p:spPr>
          <a:xfrm>
            <a:off x="800999" y="261300"/>
            <a:ext cx="7084802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Sufficient spacing</a:t>
            </a:r>
          </a:p>
        </p:txBody>
      </p:sp>
      <p:sp>
        <p:nvSpPr>
          <p:cNvPr id="308" name="Google Shape;187;p13"/>
          <p:cNvSpPr txBox="1"/>
          <p:nvPr/>
        </p:nvSpPr>
        <p:spPr>
          <a:xfrm>
            <a:off x="800999" y="751338"/>
            <a:ext cx="7084802" cy="868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maximum TS-Voltage is 600V and conformal Coating (Plastik 70) is used.</a:t>
            </a:r>
          </a:p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→ Required Spacing is 4.0 mm according to EV 4.3.6</a:t>
            </a:r>
          </a:p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→ minimum Spacing on PCB is 4.5 mm </a:t>
            </a:r>
          </a:p>
          <a:p>
            <a: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 </a:t>
            </a:r>
            <a:r>
              <a:rPr sz="300"/>
              <a:t> </a:t>
            </a:r>
            <a:r>
              <a:t> PCB breakdown Voltage: ≥ 40 kV see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Datasheet</a:t>
            </a:r>
          </a:p>
        </p:txBody>
      </p:sp>
      <p:sp>
        <p:nvSpPr>
          <p:cNvPr id="309" name="Google Shape;188;p13"/>
          <p:cNvSpPr txBox="1"/>
          <p:nvPr/>
        </p:nvSpPr>
        <p:spPr>
          <a:xfrm>
            <a:off x="5359770" y="1364008"/>
            <a:ext cx="2440201" cy="516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b="1" sz="1200">
                <a:solidFill>
                  <a:srgbClr val="FFFFFF"/>
                </a:solidFill>
              </a:defRPr>
            </a:lvl1pPr>
          </a:lstStyle>
          <a:p>
            <a:pPr/>
            <a:r>
              <a:t>LV            Spacing 		TS</a:t>
            </a:r>
          </a:p>
        </p:txBody>
      </p:sp>
      <p:sp>
        <p:nvSpPr>
          <p:cNvPr id="310" name="Google Shape;189;p13"/>
          <p:cNvSpPr txBox="1"/>
          <p:nvPr/>
        </p:nvSpPr>
        <p:spPr>
          <a:xfrm>
            <a:off x="4821599" y="4016874"/>
            <a:ext cx="3697800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Bottom View</a:t>
            </a:r>
          </a:p>
        </p:txBody>
      </p:sp>
      <p:pic>
        <p:nvPicPr>
          <p:cNvPr id="311" name="Google Shape;190;p13" descr="Google Shape;190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Google Shape;191;p13" descr="Google Shape;191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9167" y="1669275"/>
            <a:ext cx="3729844" cy="237850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ogle Shape;192;p13"/>
          <p:cNvSpPr txBox="1"/>
          <p:nvPr/>
        </p:nvSpPr>
        <p:spPr>
          <a:xfrm>
            <a:off x="2699403" y="4005350"/>
            <a:ext cx="2140201" cy="30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just">
              <a:defRPr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Source:</a:t>
            </a:r>
            <a:r>
              <a:rPr>
                <a:solidFill>
                  <a:srgbClr val="000000"/>
                </a:solidFill>
              </a:rPr>
              <a:t>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Formula Student Rules 2025 v1.1</a:t>
            </a:r>
          </a:p>
        </p:txBody>
      </p:sp>
      <p:pic>
        <p:nvPicPr>
          <p:cNvPr id="314" name="Google Shape;193;p13" descr="Google Shape;193;p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4374" y="1698797"/>
            <a:ext cx="3784150" cy="935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Google Shape;194;p13" descr="Google Shape;194;p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4374" y="2634771"/>
            <a:ext cx="3784153" cy="1374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199;p14"/>
          <p:cNvSpPr txBox="1"/>
          <p:nvPr>
            <p:ph type="sldNum" sz="quarter" idx="2"/>
          </p:nvPr>
        </p:nvSpPr>
        <p:spPr>
          <a:xfrm>
            <a:off x="8918658" y="4863969"/>
            <a:ext cx="151863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" name="Google Shape;200;p14"/>
          <p:cNvSpPr txBox="1"/>
          <p:nvPr/>
        </p:nvSpPr>
        <p:spPr>
          <a:xfrm>
            <a:off x="800999" y="185100"/>
            <a:ext cx="7084802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Sufficient spacing (PCB Layer View)</a:t>
            </a:r>
          </a:p>
        </p:txBody>
      </p:sp>
      <p:pic>
        <p:nvPicPr>
          <p:cNvPr id="319" name="Google Shape;201;p14" descr="Google Shape;201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Google Shape;202;p14" descr="Google Shape;202;p14"/>
          <p:cNvPicPr>
            <a:picLocks noChangeAspect="1"/>
          </p:cNvPicPr>
          <p:nvPr/>
        </p:nvPicPr>
        <p:blipFill>
          <a:blip r:embed="rId3">
            <a:extLst/>
          </a:blip>
          <a:srcRect l="25717" t="25562" r="25722" b="25153"/>
          <a:stretch>
            <a:fillRect/>
          </a:stretch>
        </p:blipFill>
        <p:spPr>
          <a:xfrm>
            <a:off x="1759911" y="555237"/>
            <a:ext cx="5624178" cy="4033025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Google Shape;203;p14"/>
          <p:cNvSpPr txBox="1"/>
          <p:nvPr/>
        </p:nvSpPr>
        <p:spPr>
          <a:xfrm>
            <a:off x="3671249" y="1106674"/>
            <a:ext cx="687901" cy="48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TS</a:t>
            </a:r>
          </a:p>
        </p:txBody>
      </p:sp>
      <p:sp>
        <p:nvSpPr>
          <p:cNvPr id="322" name="Google Shape;204;p14"/>
          <p:cNvSpPr txBox="1"/>
          <p:nvPr/>
        </p:nvSpPr>
        <p:spPr>
          <a:xfrm>
            <a:off x="4934499" y="1106674"/>
            <a:ext cx="687901" cy="48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LV</a:t>
            </a:r>
          </a:p>
        </p:txBody>
      </p:sp>
      <p:sp>
        <p:nvSpPr>
          <p:cNvPr id="323" name="Google Shape;205;p14"/>
          <p:cNvSpPr txBox="1"/>
          <p:nvPr/>
        </p:nvSpPr>
        <p:spPr>
          <a:xfrm>
            <a:off x="4014949" y="3587755"/>
            <a:ext cx="3108901" cy="381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Spacing 4.5 mm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210;p15"/>
          <p:cNvSpPr txBox="1"/>
          <p:nvPr>
            <p:ph type="sldNum" sz="quarter" idx="2"/>
          </p:nvPr>
        </p:nvSpPr>
        <p:spPr>
          <a:xfrm>
            <a:off x="8918658" y="4863969"/>
            <a:ext cx="151863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6" name="Google Shape;211;p15"/>
          <p:cNvSpPr txBox="1"/>
          <p:nvPr/>
        </p:nvSpPr>
        <p:spPr>
          <a:xfrm>
            <a:off x="419999" y="337500"/>
            <a:ext cx="7084802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Sufficient insulation</a:t>
            </a:r>
          </a:p>
        </p:txBody>
      </p:sp>
      <p:sp>
        <p:nvSpPr>
          <p:cNvPr id="327" name="Google Shape;212;p15"/>
          <p:cNvSpPr txBox="1"/>
          <p:nvPr/>
        </p:nvSpPr>
        <p:spPr>
          <a:xfrm>
            <a:off x="419999" y="675138"/>
            <a:ext cx="7084802" cy="35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Following Components are in between TS and LV</a:t>
            </a:r>
          </a:p>
        </p:txBody>
      </p:sp>
      <p:graphicFrame>
        <p:nvGraphicFramePr>
          <p:cNvPr id="328" name="Google Shape;213;p15"/>
          <p:cNvGraphicFramePr/>
          <p:nvPr/>
        </p:nvGraphicFramePr>
        <p:xfrm>
          <a:off x="435224" y="1087302"/>
          <a:ext cx="8273551" cy="21880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61750"/>
                <a:gridCol w="1577575"/>
                <a:gridCol w="1648725"/>
                <a:gridCol w="1731200"/>
                <a:gridCol w="2354300"/>
              </a:tblGrid>
              <a:tr h="3858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Designator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Function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max. Working Voltage (RMS)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Isolation Voltage (RMS)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Prod. no. &amp; Datasheet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51147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C4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Y-Capacitor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1500 V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4000 V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VY1332M59Y5</a:t>
                      </a:r>
                    </a:p>
                    <a:p>
                      <a:pPr algn="ctr">
                        <a:def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UQ63V0</a:t>
                      </a:r>
                    </a:p>
                    <a:p>
                      <a:pPr algn="l">
                        <a:defRPr sz="7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https://www.mouser.de/ProductDetail/Vishay-BC-Components/VY1332M59Y5UQ63V0?qs=YhDfSRCt1jSxb5NtHMih%252Bg%3D%3D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U1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1 W support DC/DC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not applicable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3000 V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TBA 1-1212HI</a:t>
                      </a:r>
                    </a:p>
                    <a:p>
                      <a:pPr algn="l">
                        <a:defRPr sz="7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3" invalidUrl="" action="" tgtFrame="" tooltip="" history="1" highlightClick="0" endSnd="0"/>
                        </a:rPr>
                        <a:t>https://www.mouser.de/ProductDetail/TRACO-Power/TBA-1-1212HI?qs=byeeYqUIh0N5pnK9BA%252B2og%3D%3D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5287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U9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Feedback Optocoupler 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not applicable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3750 V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ACPL-217-50AE</a:t>
                      </a:r>
                    </a:p>
                    <a:p>
                      <a:pPr algn="l">
                        <a:defRPr sz="6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4" invalidUrl="" action="" tgtFrame="" tooltip="" history="1" highlightClick="0" endSnd="0"/>
                        </a:rPr>
                        <a:t>https://www.mouser.de/ProductDetail/Broadcom-Avago/ACPL-217-50AE?qs=dcm2zoLQumB4Kh%252BCZrN57A%3D%3D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T1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28:2:2 HF-Transformer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not applicable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3000 V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Coil 67+68+69</a:t>
                      </a:r>
                    </a:p>
                    <a:p>
                      <a:pPr algn="l">
                        <a:defRPr sz="6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5" invalidUrl="" action="" tgtFrame="" tooltip="" history="1" highlightClick="0" endSnd="0"/>
                        </a:rPr>
                        <a:t>https://github.com/Rootthecause/DCDC/blob/main/documentation/Datasheet_DCDCv9-3.pdf</a:t>
                      </a:r>
                      <a:r>
                        <a:rPr u="none">
                          <a:solidFill>
                            <a:srgbClr val="FFFFFF"/>
                          </a:solidFill>
                        </a:rPr>
                        <a:t> Page 8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</a:tbl>
          </a:graphicData>
        </a:graphic>
      </p:graphicFrame>
      <p:sp>
        <p:nvSpPr>
          <p:cNvPr id="329" name="Google Shape;214;p15"/>
          <p:cNvSpPr txBox="1"/>
          <p:nvPr/>
        </p:nvSpPr>
        <p:spPr>
          <a:xfrm>
            <a:off x="2433149" y="4405624"/>
            <a:ext cx="4277702" cy="39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T1 is self developed → see next page for details</a:t>
            </a:r>
          </a:p>
        </p:txBody>
      </p:sp>
      <p:pic>
        <p:nvPicPr>
          <p:cNvPr id="330" name="Google Shape;215;p15" descr="Google Shape;215;p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220;p16"/>
          <p:cNvSpPr txBox="1"/>
          <p:nvPr>
            <p:ph type="sldNum" sz="quarter" idx="2"/>
          </p:nvPr>
        </p:nvSpPr>
        <p:spPr>
          <a:xfrm>
            <a:off x="8918658" y="4863969"/>
            <a:ext cx="151863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Google Shape;221;p16"/>
          <p:cNvSpPr txBox="1"/>
          <p:nvPr/>
        </p:nvSpPr>
        <p:spPr>
          <a:xfrm>
            <a:off x="800999" y="32700"/>
            <a:ext cx="7084802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Transformer construction</a:t>
            </a:r>
          </a:p>
        </p:txBody>
      </p:sp>
      <p:sp>
        <p:nvSpPr>
          <p:cNvPr id="334" name="Google Shape;222;p16"/>
          <p:cNvSpPr txBox="1"/>
          <p:nvPr/>
        </p:nvSpPr>
        <p:spPr>
          <a:xfrm>
            <a:off x="671050" y="1957224"/>
            <a:ext cx="2030100" cy="5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Coil formers and the Isolator (bottom) are 3D-Printed with </a:t>
            </a:r>
          </a:p>
          <a:p>
            <a:pPr algn="ctr"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UL94-V0 Resin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Liqcreate FR HDT</a:t>
            </a:r>
            <a:r>
              <a:t>).</a:t>
            </a:r>
          </a:p>
        </p:txBody>
      </p:sp>
      <p:sp>
        <p:nvSpPr>
          <p:cNvPr id="335" name="Google Shape;223;p16"/>
          <p:cNvSpPr/>
          <p:nvPr/>
        </p:nvSpPr>
        <p:spPr>
          <a:xfrm>
            <a:off x="2455074" y="1209225"/>
            <a:ext cx="537301" cy="1"/>
          </a:xfrm>
          <a:prstGeom prst="line">
            <a:avLst/>
          </a:prstGeom>
          <a:ln w="38100"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6" name="Google Shape;224;p16"/>
          <p:cNvSpPr txBox="1"/>
          <p:nvPr/>
        </p:nvSpPr>
        <p:spPr>
          <a:xfrm>
            <a:off x="2782724" y="1957238"/>
            <a:ext cx="2030100" cy="59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28 Turns of enamelled copper litz wire are wound onto the primary coil former.</a:t>
            </a:r>
          </a:p>
        </p:txBody>
      </p:sp>
      <p:sp>
        <p:nvSpPr>
          <p:cNvPr id="337" name="Google Shape;225;p16"/>
          <p:cNvSpPr txBox="1"/>
          <p:nvPr/>
        </p:nvSpPr>
        <p:spPr>
          <a:xfrm>
            <a:off x="1703975" y="3819075"/>
            <a:ext cx="2194801" cy="45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 Turns for each secondary are wound onto the secondary coil former.</a:t>
            </a:r>
          </a:p>
        </p:txBody>
      </p:sp>
      <p:sp>
        <p:nvSpPr>
          <p:cNvPr id="338" name="Google Shape;226;p16"/>
          <p:cNvSpPr txBox="1"/>
          <p:nvPr/>
        </p:nvSpPr>
        <p:spPr>
          <a:xfrm>
            <a:off x="5202025" y="542650"/>
            <a:ext cx="2757601" cy="45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just"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Ferrite cores are inserted and glued together with 3M™ Scotch-Weld™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DP100FR</a:t>
            </a:r>
            <a:r>
              <a:t>.</a:t>
            </a:r>
          </a:p>
        </p:txBody>
      </p:sp>
      <p:sp>
        <p:nvSpPr>
          <p:cNvPr id="339" name="Google Shape;227;p16"/>
          <p:cNvSpPr txBox="1"/>
          <p:nvPr/>
        </p:nvSpPr>
        <p:spPr>
          <a:xfrm>
            <a:off x="-1018750" y="4680175"/>
            <a:ext cx="10162800" cy="381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See next page for material certification!</a:t>
            </a:r>
          </a:p>
        </p:txBody>
      </p:sp>
      <p:sp>
        <p:nvSpPr>
          <p:cNvPr id="340" name="Google Shape;229;p16"/>
          <p:cNvSpPr txBox="1"/>
          <p:nvPr/>
        </p:nvSpPr>
        <p:spPr>
          <a:xfrm>
            <a:off x="5202025" y="3680474"/>
            <a:ext cx="2757601" cy="5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protruding connections of the primary winding are reinforced with shrink tubing (not shown in this picture).</a:t>
            </a:r>
          </a:p>
        </p:txBody>
      </p:sp>
      <p:pic>
        <p:nvPicPr>
          <p:cNvPr id="341" name="Google Shape;230;p16" descr="Google Shape;230;p16"/>
          <p:cNvPicPr>
            <a:picLocks noChangeAspect="1"/>
          </p:cNvPicPr>
          <p:nvPr/>
        </p:nvPicPr>
        <p:blipFill>
          <a:blip r:embed="rId4">
            <a:extLst/>
          </a:blip>
          <a:srcRect l="17452" t="0" r="20392" b="0"/>
          <a:stretch>
            <a:fillRect/>
          </a:stretch>
        </p:blipFill>
        <p:spPr>
          <a:xfrm>
            <a:off x="1062050" y="540074"/>
            <a:ext cx="1248103" cy="1338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Google Shape;231;p16" descr="Google Shape;231;p16"/>
          <p:cNvPicPr>
            <a:picLocks noChangeAspect="1"/>
          </p:cNvPicPr>
          <p:nvPr/>
        </p:nvPicPr>
        <p:blipFill>
          <a:blip r:embed="rId5">
            <a:extLst/>
          </a:blip>
          <a:srcRect l="0" t="15674" r="0" b="6990"/>
          <a:stretch>
            <a:fillRect/>
          </a:stretch>
        </p:blipFill>
        <p:spPr>
          <a:xfrm>
            <a:off x="3148348" y="540077"/>
            <a:ext cx="1298819" cy="133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Google Shape;232;p16" descr="Google Shape;232;p16"/>
          <p:cNvPicPr>
            <a:picLocks noChangeAspect="1"/>
          </p:cNvPicPr>
          <p:nvPr/>
        </p:nvPicPr>
        <p:blipFill>
          <a:blip r:embed="rId6">
            <a:extLst/>
          </a:blip>
          <a:srcRect l="0" t="17507" r="0" b="9997"/>
          <a:stretch>
            <a:fillRect/>
          </a:stretch>
        </p:blipFill>
        <p:spPr>
          <a:xfrm>
            <a:off x="5201999" y="1007609"/>
            <a:ext cx="2757652" cy="2666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Google Shape;233;p16" descr="Google Shape;233;p16"/>
          <p:cNvPicPr>
            <a:picLocks noChangeAspect="1"/>
          </p:cNvPicPr>
          <p:nvPr/>
        </p:nvPicPr>
        <p:blipFill>
          <a:blip r:embed="rId7">
            <a:extLst/>
          </a:blip>
          <a:srcRect l="0" t="6559" r="12724" b="0"/>
          <a:stretch>
            <a:fillRect/>
          </a:stretch>
        </p:blipFill>
        <p:spPr>
          <a:xfrm>
            <a:off x="916723" y="2636399"/>
            <a:ext cx="2688250" cy="120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Google Shape;234;p16" descr="Google Shape;234;p16"/>
          <p:cNvPicPr>
            <a:picLocks noChangeAspect="1"/>
          </p:cNvPicPr>
          <p:nvPr/>
        </p:nvPicPr>
        <p:blipFill>
          <a:blip r:embed="rId8">
            <a:extLst/>
          </a:blip>
          <a:srcRect l="0" t="495" r="0" b="6054"/>
          <a:stretch>
            <a:fillRect/>
          </a:stretch>
        </p:blipFill>
        <p:spPr>
          <a:xfrm>
            <a:off x="3604971" y="2646417"/>
            <a:ext cx="889505" cy="1200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Google Shape;235;p16" descr="Google Shape;235;p1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240;p17"/>
          <p:cNvSpPr txBox="1"/>
          <p:nvPr>
            <p:ph type="sldNum" sz="quarter" idx="2"/>
          </p:nvPr>
        </p:nvSpPr>
        <p:spPr>
          <a:xfrm>
            <a:off x="8918658" y="4863969"/>
            <a:ext cx="151863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9" name="Google Shape;241;p17"/>
          <p:cNvSpPr txBox="1"/>
          <p:nvPr/>
        </p:nvSpPr>
        <p:spPr>
          <a:xfrm>
            <a:off x="953399" y="185100"/>
            <a:ext cx="7084802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Transformer Materials</a:t>
            </a:r>
          </a:p>
        </p:txBody>
      </p:sp>
      <p:graphicFrame>
        <p:nvGraphicFramePr>
          <p:cNvPr id="350" name="Google Shape;242;p17"/>
          <p:cNvGraphicFramePr/>
          <p:nvPr/>
        </p:nvGraphicFramePr>
        <p:xfrm>
          <a:off x="952500" y="652300"/>
          <a:ext cx="7239000" cy="22930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Part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Material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Specification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Datasheet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8025">
                <a:tc>
                  <a:txBody>
                    <a:bodyPr/>
                    <a:lstStyle/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Coil Former</a:t>
                      </a:r>
                    </a:p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and Isolator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Liqcreate Flame Retardant HDT</a:t>
                      </a:r>
                    </a:p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SLA Resin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UL94V-0 </a:t>
                      </a:r>
                    </a:p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HDT at 0.45 MPa: 237°C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8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https://3d.nice-cdn.com/upload/file/TDS_Liqcreate_Flame_Retardant_HDT_V1_16-10-2023_.pdf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Kapton</a:t>
                      </a:r>
                      <a:r>
                        <a:rPr baseline="30000"/>
                        <a:t>®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Kapton</a:t>
                      </a:r>
                      <a:r>
                        <a:rPr baseline="30000"/>
                        <a:t>®</a:t>
                      </a:r>
                      <a:r>
                        <a:t> MT 0.05 mm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UL94V-0 / Breakdown Voltage ≥ 7 kV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7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3" invalidUrl="" action="" tgtFrame="" tooltip="" history="1" highlightClick="0" endSnd="0"/>
                        </a:rPr>
                        <a:t>https://shop.cmc.de/documents/file/pdf/70791.pdf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Litz Wire </a:t>
                      </a:r>
                    </a:p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Prim /</a:t>
                      </a:r>
                    </a:p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Sek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Enamelled copper wire</a:t>
                      </a:r>
                    </a:p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120 x 0.1 mm /</a:t>
                      </a:r>
                    </a:p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600 x 0.071 mm 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Breakdown Voltage </a:t>
                      </a:r>
                    </a:p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≥ 500 V (See note)</a:t>
                      </a:r>
                    </a:p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IEC 60085</a:t>
                      </a:r>
                    </a:p>
                    <a:p>
                      <a:pPr algn="ctr">
                        <a:def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t>Thermal class B (130°C)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9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4" invalidUrl="" action="" tgtFrame="" tooltip="" history="1" highlightClick="0" endSnd="0"/>
                        </a:rPr>
                        <a:t>https://www.ebay.de/itm/304154052959?hash=item46d0fe895f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Epoxy Glue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9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3M™ Scotch-Weld™ DP100FR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UL94V-0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7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5" invalidUrl="" action="" tgtFrame="" tooltip="" history="1" highlightClick="0" endSnd="0"/>
                        </a:rPr>
                        <a:t>https://www.3mdeutschland.de/3M/de_DE/p/d/b40066500/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Ferrite Cores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MnZn (N97)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</a:rPr>
                        <a:t>-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700" u="sng">
                          <a:solidFill>
                            <a:srgbClr val="0563C1"/>
                          </a:solidFill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>
                          <a:uFill>
                            <a:solidFill>
                              <a:srgbClr val="0563C1"/>
                            </a:solidFill>
                          </a:uFill>
                          <a:hlinkClick r:id="rId6" invalidUrl="" action="" tgtFrame="" tooltip="" history="1" highlightClick="0" endSnd="0"/>
                        </a:rPr>
                        <a:t>https://www.tdk-electronics.tdk.com/inf/80/db/fer/etd_39_20_13.pdf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</a:tbl>
          </a:graphicData>
        </a:graphic>
      </p:graphicFrame>
      <p:sp>
        <p:nvSpPr>
          <p:cNvPr id="351" name="Google Shape;243;p17"/>
          <p:cNvSpPr txBox="1"/>
          <p:nvPr/>
        </p:nvSpPr>
        <p:spPr>
          <a:xfrm>
            <a:off x="952500" y="3893275"/>
            <a:ext cx="7239000" cy="941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Note: Since the coil former is used as primary Isolation, the Litz wire rating is sufficient. </a:t>
            </a:r>
          </a:p>
          <a:p>
            <a:pPr>
              <a:def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 600 V input, the Voltage per turn of winding is &lt; 25 V, which is sufficient.</a:t>
            </a:r>
          </a:p>
          <a:p>
            <a:pPr>
              <a:def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addition to the Isolator, a layer of Kapton</a:t>
            </a:r>
            <a:r>
              <a:rPr baseline="30000"/>
              <a:t>® </a:t>
            </a:r>
            <a:r>
              <a:t> in between the Transformer and the PCB is used to isolate the Ferrite cores between TS and LV</a:t>
            </a:r>
          </a:p>
        </p:txBody>
      </p:sp>
      <p:pic>
        <p:nvPicPr>
          <p:cNvPr id="352" name="Google Shape;244;p17" descr="Google Shape;244;p1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249;p18"/>
          <p:cNvSpPr txBox="1"/>
          <p:nvPr>
            <p:ph type="sldNum" sz="quarter" idx="2"/>
          </p:nvPr>
        </p:nvSpPr>
        <p:spPr>
          <a:xfrm>
            <a:off x="8918658" y="4863969"/>
            <a:ext cx="151863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5" name="Google Shape;250;p18"/>
          <p:cNvSpPr txBox="1"/>
          <p:nvPr/>
        </p:nvSpPr>
        <p:spPr>
          <a:xfrm>
            <a:off x="800999" y="261300"/>
            <a:ext cx="7084802" cy="48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Transformer Isolation Test - proof of Test Devices (AC)</a:t>
            </a:r>
          </a:p>
        </p:txBody>
      </p:sp>
      <p:sp>
        <p:nvSpPr>
          <p:cNvPr id="356" name="Google Shape;251;p18"/>
          <p:cNvSpPr txBox="1"/>
          <p:nvPr/>
        </p:nvSpPr>
        <p:spPr>
          <a:xfrm>
            <a:off x="800999" y="671524"/>
            <a:ext cx="8068800" cy="686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90000"/>
              </a:lnSpc>
              <a:defRPr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10.09:1 Voltage Divider is used to measure the Isolation Test Voltage (Multimeter readings need to be multiplied by 10.09).</a:t>
            </a:r>
          </a:p>
          <a:p>
            <a:pPr>
              <a:lnSpc>
                <a:spcPct val="90000"/>
              </a:lnSpc>
            </a:pPr>
            <a:endParaRPr sz="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90000"/>
              </a:lnSpc>
              <a:defRPr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High Voltage source is 50 Hz AC. When a breakdown occurs, the sound of it is audible.</a:t>
            </a:r>
          </a:p>
          <a:p>
            <a:pPr>
              <a:lnSpc>
                <a:spcPct val="90000"/>
              </a:lnSpc>
              <a:defRPr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addition, an oscilloscope is used to show breakdowns by triggering on sudden voltage drops.</a:t>
            </a:r>
          </a:p>
        </p:txBody>
      </p:sp>
      <p:pic>
        <p:nvPicPr>
          <p:cNvPr id="357" name="Google Shape;252;p18" descr="Google Shape;252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93" y="1544649"/>
            <a:ext cx="3578232" cy="2617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Google Shape;253;p18" descr="Google Shape;253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7574" y="1544649"/>
            <a:ext cx="4463126" cy="2617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Google Shape;254;p18" descr="Google Shape;254;p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59;p19"/>
          <p:cNvSpPr txBox="1"/>
          <p:nvPr>
            <p:ph type="sldNum" sz="quarter" idx="2"/>
          </p:nvPr>
        </p:nvSpPr>
        <p:spPr>
          <a:xfrm>
            <a:off x="8918658" y="4863969"/>
            <a:ext cx="151863" cy="217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2" name="Google Shape;260;p19"/>
          <p:cNvSpPr txBox="1"/>
          <p:nvPr/>
        </p:nvSpPr>
        <p:spPr>
          <a:xfrm>
            <a:off x="1502374" y="32699"/>
            <a:ext cx="6660000" cy="4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Isolation Test Breakdown Demonstration</a:t>
            </a:r>
          </a:p>
        </p:txBody>
      </p:sp>
      <p:sp>
        <p:nvSpPr>
          <p:cNvPr id="363" name="Google Shape;261;p19"/>
          <p:cNvSpPr txBox="1"/>
          <p:nvPr/>
        </p:nvSpPr>
        <p:spPr>
          <a:xfrm>
            <a:off x="1502375" y="366724"/>
            <a:ext cx="6533099" cy="468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90000"/>
              </a:lnSpc>
              <a:defRPr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following Video demonstrates the behavior during a breakdown across a small air gap.</a:t>
            </a:r>
          </a:p>
          <a:p>
            <a:pPr>
              <a:lnSpc>
                <a:spcPct val="90000"/>
              </a:lnSpc>
              <a:defRPr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Please make sure that the Speakers are on.</a:t>
            </a:r>
          </a:p>
        </p:txBody>
      </p:sp>
      <p:pic>
        <p:nvPicPr>
          <p:cNvPr id="364" name="Google Shape;263;p19" descr="Google Shape;263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" y="4711825"/>
            <a:ext cx="2219725" cy="35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Breakdown_detection_demo.mp4" descr="Breakdown_detection_demo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437249" y="757455"/>
            <a:ext cx="6790251" cy="3819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51" fill="hold"/>
                                        <p:tgtEl>
                                          <p:spTgt spid="3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6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